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2100" y="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16/12/2019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16/12/2019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16/12/2019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16/12/2019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16/12/2019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16/12/2019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16/12/2019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16/12/2019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16/12/2019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16/12/2019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16/12/2019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16/12/2019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9" name="Group 388"/>
          <p:cNvGrpSpPr>
            <a:grpSpLocks noChangeAspect="1"/>
          </p:cNvGrpSpPr>
          <p:nvPr/>
        </p:nvGrpSpPr>
        <p:grpSpPr bwMode="auto">
          <a:xfrm>
            <a:off x="1196977" y="34924"/>
            <a:ext cx="4418013" cy="9037639"/>
            <a:chOff x="754" y="22"/>
            <a:chExt cx="2783" cy="5693"/>
          </a:xfrm>
        </p:grpSpPr>
        <p:sp>
          <p:nvSpPr>
            <p:cNvPr id="1380" name="AutoShape 387"/>
            <p:cNvSpPr>
              <a:spLocks noChangeAspect="1" noChangeArrowheads="1" noTextEdit="1"/>
            </p:cNvSpPr>
            <p:nvPr/>
          </p:nvSpPr>
          <p:spPr bwMode="auto">
            <a:xfrm>
              <a:off x="754" y="22"/>
              <a:ext cx="2783" cy="5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1381" name="Group 589"/>
            <p:cNvGrpSpPr>
              <a:grpSpLocks/>
            </p:cNvGrpSpPr>
            <p:nvPr/>
          </p:nvGrpSpPr>
          <p:grpSpPr bwMode="auto">
            <a:xfrm>
              <a:off x="1822" y="22"/>
              <a:ext cx="706" cy="3789"/>
              <a:chOff x="1822" y="22"/>
              <a:chExt cx="706" cy="3789"/>
            </a:xfrm>
          </p:grpSpPr>
          <p:sp>
            <p:nvSpPr>
              <p:cNvPr id="1561" name="Rectangle 389"/>
              <p:cNvSpPr>
                <a:spLocks noChangeArrowheads="1"/>
              </p:cNvSpPr>
              <p:nvPr/>
            </p:nvSpPr>
            <p:spPr bwMode="auto">
              <a:xfrm>
                <a:off x="2023" y="22"/>
                <a:ext cx="13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S1.16.01.2F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62" name="Freeform 390"/>
              <p:cNvSpPr>
                <a:spLocks/>
              </p:cNvSpPr>
              <p:nvPr/>
            </p:nvSpPr>
            <p:spPr bwMode="auto">
              <a:xfrm>
                <a:off x="2021" y="35"/>
                <a:ext cx="0" cy="19"/>
              </a:xfrm>
              <a:custGeom>
                <a:avLst/>
                <a:gdLst>
                  <a:gd name="T0" fmla="*/ 19 h 19"/>
                  <a:gd name="T1" fmla="*/ 0 h 19"/>
                  <a:gd name="T2" fmla="*/ 0 h 1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9">
                    <a:moveTo>
                      <a:pt x="0" y="19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63" name="Rectangle 391"/>
              <p:cNvSpPr>
                <a:spLocks noChangeArrowheads="1"/>
              </p:cNvSpPr>
              <p:nvPr/>
            </p:nvSpPr>
            <p:spPr bwMode="auto">
              <a:xfrm>
                <a:off x="2023" y="61"/>
                <a:ext cx="13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S1.16.01.1I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64" name="Freeform 392"/>
              <p:cNvSpPr>
                <a:spLocks/>
              </p:cNvSpPr>
              <p:nvPr/>
            </p:nvSpPr>
            <p:spPr bwMode="auto">
              <a:xfrm>
                <a:off x="2021" y="55"/>
                <a:ext cx="0" cy="19"/>
              </a:xfrm>
              <a:custGeom>
                <a:avLst/>
                <a:gdLst>
                  <a:gd name="T0" fmla="*/ 0 h 19"/>
                  <a:gd name="T1" fmla="*/ 19 h 19"/>
                  <a:gd name="T2" fmla="*/ 19 h 1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9">
                    <a:moveTo>
                      <a:pt x="0" y="0"/>
                    </a:moveTo>
                    <a:lnTo>
                      <a:pt x="0" y="19"/>
                    </a:lnTo>
                    <a:lnTo>
                      <a:pt x="0" y="19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65" name="Rectangle 393"/>
              <p:cNvSpPr>
                <a:spLocks noChangeArrowheads="1"/>
              </p:cNvSpPr>
              <p:nvPr/>
            </p:nvSpPr>
            <p:spPr bwMode="auto">
              <a:xfrm>
                <a:off x="2023" y="100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S1-A67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66" name="Freeform 394"/>
              <p:cNvSpPr>
                <a:spLocks/>
              </p:cNvSpPr>
              <p:nvPr/>
            </p:nvSpPr>
            <p:spPr bwMode="auto">
              <a:xfrm>
                <a:off x="2021" y="75"/>
                <a:ext cx="0" cy="38"/>
              </a:xfrm>
              <a:custGeom>
                <a:avLst/>
                <a:gdLst>
                  <a:gd name="T0" fmla="*/ 0 h 38"/>
                  <a:gd name="T1" fmla="*/ 38 h 38"/>
                  <a:gd name="T2" fmla="*/ 38 h 3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8">
                    <a:moveTo>
                      <a:pt x="0" y="0"/>
                    </a:moveTo>
                    <a:lnTo>
                      <a:pt x="0" y="38"/>
                    </a:lnTo>
                    <a:lnTo>
                      <a:pt x="0" y="38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67" name="Rectangle 395"/>
              <p:cNvSpPr>
                <a:spLocks noChangeArrowheads="1"/>
              </p:cNvSpPr>
              <p:nvPr/>
            </p:nvSpPr>
            <p:spPr bwMode="auto">
              <a:xfrm>
                <a:off x="2023" y="138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S1.16.01.1A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68" name="Freeform 396"/>
              <p:cNvSpPr>
                <a:spLocks/>
              </p:cNvSpPr>
              <p:nvPr/>
            </p:nvSpPr>
            <p:spPr bwMode="auto">
              <a:xfrm>
                <a:off x="2021" y="94"/>
                <a:ext cx="0" cy="58"/>
              </a:xfrm>
              <a:custGeom>
                <a:avLst/>
                <a:gdLst>
                  <a:gd name="T0" fmla="*/ 0 h 58"/>
                  <a:gd name="T1" fmla="*/ 58 h 58"/>
                  <a:gd name="T2" fmla="*/ 58 h 5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8">
                    <a:moveTo>
                      <a:pt x="0" y="0"/>
                    </a:moveTo>
                    <a:lnTo>
                      <a:pt x="0" y="58"/>
                    </a:lnTo>
                    <a:lnTo>
                      <a:pt x="0" y="58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69" name="Rectangle 397"/>
              <p:cNvSpPr>
                <a:spLocks noChangeArrowheads="1"/>
              </p:cNvSpPr>
              <p:nvPr/>
            </p:nvSpPr>
            <p:spPr bwMode="auto">
              <a:xfrm>
                <a:off x="2023" y="177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S1.16.01.2H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70" name="Freeform 398"/>
              <p:cNvSpPr>
                <a:spLocks/>
              </p:cNvSpPr>
              <p:nvPr/>
            </p:nvSpPr>
            <p:spPr bwMode="auto">
              <a:xfrm>
                <a:off x="2021" y="114"/>
                <a:ext cx="0" cy="77"/>
              </a:xfrm>
              <a:custGeom>
                <a:avLst/>
                <a:gdLst>
                  <a:gd name="T0" fmla="*/ 0 h 77"/>
                  <a:gd name="T1" fmla="*/ 77 h 77"/>
                  <a:gd name="T2" fmla="*/ 77 h 7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7">
                    <a:moveTo>
                      <a:pt x="0" y="0"/>
                    </a:moveTo>
                    <a:lnTo>
                      <a:pt x="0" y="77"/>
                    </a:lnTo>
                    <a:lnTo>
                      <a:pt x="0" y="77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71" name="Rectangle 399"/>
              <p:cNvSpPr>
                <a:spLocks noChangeArrowheads="1"/>
              </p:cNvSpPr>
              <p:nvPr/>
            </p:nvSpPr>
            <p:spPr bwMode="auto">
              <a:xfrm>
                <a:off x="2023" y="216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S1.16.01.1B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72" name="Freeform 400"/>
              <p:cNvSpPr>
                <a:spLocks/>
              </p:cNvSpPr>
              <p:nvPr/>
            </p:nvSpPr>
            <p:spPr bwMode="auto">
              <a:xfrm>
                <a:off x="2021" y="133"/>
                <a:ext cx="0" cy="97"/>
              </a:xfrm>
              <a:custGeom>
                <a:avLst/>
                <a:gdLst>
                  <a:gd name="T0" fmla="*/ 0 h 97"/>
                  <a:gd name="T1" fmla="*/ 97 h 97"/>
                  <a:gd name="T2" fmla="*/ 97 h 9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97">
                    <a:moveTo>
                      <a:pt x="0" y="0"/>
                    </a:moveTo>
                    <a:lnTo>
                      <a:pt x="0" y="97"/>
                    </a:lnTo>
                    <a:lnTo>
                      <a:pt x="0" y="97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73" name="Rectangle 401"/>
              <p:cNvSpPr>
                <a:spLocks noChangeArrowheads="1"/>
              </p:cNvSpPr>
              <p:nvPr/>
            </p:nvSpPr>
            <p:spPr bwMode="auto">
              <a:xfrm>
                <a:off x="2023" y="255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S1.16.01.4B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74" name="Freeform 402"/>
              <p:cNvSpPr>
                <a:spLocks/>
              </p:cNvSpPr>
              <p:nvPr/>
            </p:nvSpPr>
            <p:spPr bwMode="auto">
              <a:xfrm>
                <a:off x="2021" y="153"/>
                <a:ext cx="0" cy="116"/>
              </a:xfrm>
              <a:custGeom>
                <a:avLst/>
                <a:gdLst>
                  <a:gd name="T0" fmla="*/ 0 h 116"/>
                  <a:gd name="T1" fmla="*/ 116 h 116"/>
                  <a:gd name="T2" fmla="*/ 116 h 11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16">
                    <a:moveTo>
                      <a:pt x="0" y="0"/>
                    </a:moveTo>
                    <a:lnTo>
                      <a:pt x="0" y="116"/>
                    </a:lnTo>
                    <a:lnTo>
                      <a:pt x="0" y="116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75" name="Rectangle 403"/>
              <p:cNvSpPr>
                <a:spLocks noChangeArrowheads="1"/>
              </p:cNvSpPr>
              <p:nvPr/>
            </p:nvSpPr>
            <p:spPr bwMode="auto">
              <a:xfrm>
                <a:off x="2023" y="294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S1.16.01.4A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76" name="Freeform 404"/>
              <p:cNvSpPr>
                <a:spLocks/>
              </p:cNvSpPr>
              <p:nvPr/>
            </p:nvSpPr>
            <p:spPr bwMode="auto">
              <a:xfrm>
                <a:off x="2021" y="172"/>
                <a:ext cx="0" cy="136"/>
              </a:xfrm>
              <a:custGeom>
                <a:avLst/>
                <a:gdLst>
                  <a:gd name="T0" fmla="*/ 0 h 136"/>
                  <a:gd name="T1" fmla="*/ 136 h 136"/>
                  <a:gd name="T2" fmla="*/ 136 h 1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36">
                    <a:moveTo>
                      <a:pt x="0" y="0"/>
                    </a:moveTo>
                    <a:lnTo>
                      <a:pt x="0" y="136"/>
                    </a:lnTo>
                    <a:lnTo>
                      <a:pt x="0" y="136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77" name="Rectangle 405"/>
              <p:cNvSpPr>
                <a:spLocks noChangeArrowheads="1"/>
              </p:cNvSpPr>
              <p:nvPr/>
            </p:nvSpPr>
            <p:spPr bwMode="auto">
              <a:xfrm>
                <a:off x="2023" y="333"/>
                <a:ext cx="143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S1.16.01.3M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78" name="Freeform 406"/>
              <p:cNvSpPr>
                <a:spLocks/>
              </p:cNvSpPr>
              <p:nvPr/>
            </p:nvSpPr>
            <p:spPr bwMode="auto">
              <a:xfrm>
                <a:off x="2021" y="192"/>
                <a:ext cx="0" cy="155"/>
              </a:xfrm>
              <a:custGeom>
                <a:avLst/>
                <a:gdLst>
                  <a:gd name="T0" fmla="*/ 0 h 155"/>
                  <a:gd name="T1" fmla="*/ 155 h 155"/>
                  <a:gd name="T2" fmla="*/ 155 h 15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55">
                    <a:moveTo>
                      <a:pt x="0" y="0"/>
                    </a:moveTo>
                    <a:lnTo>
                      <a:pt x="0" y="155"/>
                    </a:lnTo>
                    <a:lnTo>
                      <a:pt x="0" y="155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79" name="Rectangle 407"/>
              <p:cNvSpPr>
                <a:spLocks noChangeArrowheads="1"/>
              </p:cNvSpPr>
              <p:nvPr/>
            </p:nvSpPr>
            <p:spPr bwMode="auto">
              <a:xfrm>
                <a:off x="2023" y="372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S2-A75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80" name="Freeform 408"/>
              <p:cNvSpPr>
                <a:spLocks/>
              </p:cNvSpPr>
              <p:nvPr/>
            </p:nvSpPr>
            <p:spPr bwMode="auto">
              <a:xfrm>
                <a:off x="2021" y="211"/>
                <a:ext cx="0" cy="175"/>
              </a:xfrm>
              <a:custGeom>
                <a:avLst/>
                <a:gdLst>
                  <a:gd name="T0" fmla="*/ 0 h 175"/>
                  <a:gd name="T1" fmla="*/ 175 h 175"/>
                  <a:gd name="T2" fmla="*/ 175 h 17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75">
                    <a:moveTo>
                      <a:pt x="0" y="0"/>
                    </a:moveTo>
                    <a:lnTo>
                      <a:pt x="0" y="175"/>
                    </a:lnTo>
                    <a:lnTo>
                      <a:pt x="0" y="175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81" name="Rectangle 409"/>
              <p:cNvSpPr>
                <a:spLocks noChangeArrowheads="1"/>
              </p:cNvSpPr>
              <p:nvPr/>
            </p:nvSpPr>
            <p:spPr bwMode="auto">
              <a:xfrm>
                <a:off x="2023" y="411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S2-A78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82" name="Freeform 410"/>
              <p:cNvSpPr>
                <a:spLocks/>
              </p:cNvSpPr>
              <p:nvPr/>
            </p:nvSpPr>
            <p:spPr bwMode="auto">
              <a:xfrm>
                <a:off x="2021" y="231"/>
                <a:ext cx="0" cy="193"/>
              </a:xfrm>
              <a:custGeom>
                <a:avLst/>
                <a:gdLst>
                  <a:gd name="T0" fmla="*/ 0 h 193"/>
                  <a:gd name="T1" fmla="*/ 193 h 193"/>
                  <a:gd name="T2" fmla="*/ 193 h 19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93">
                    <a:moveTo>
                      <a:pt x="0" y="0"/>
                    </a:moveTo>
                    <a:lnTo>
                      <a:pt x="0" y="193"/>
                    </a:lnTo>
                    <a:lnTo>
                      <a:pt x="0" y="193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83" name="Rectangle 411"/>
              <p:cNvSpPr>
                <a:spLocks noChangeArrowheads="1"/>
              </p:cNvSpPr>
              <p:nvPr/>
            </p:nvSpPr>
            <p:spPr bwMode="auto">
              <a:xfrm>
                <a:off x="2023" y="450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S2-A77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84" name="Freeform 412"/>
              <p:cNvSpPr>
                <a:spLocks/>
              </p:cNvSpPr>
              <p:nvPr/>
            </p:nvSpPr>
            <p:spPr bwMode="auto">
              <a:xfrm>
                <a:off x="2021" y="250"/>
                <a:ext cx="0" cy="213"/>
              </a:xfrm>
              <a:custGeom>
                <a:avLst/>
                <a:gdLst>
                  <a:gd name="T0" fmla="*/ 0 h 213"/>
                  <a:gd name="T1" fmla="*/ 213 h 213"/>
                  <a:gd name="T2" fmla="*/ 213 h 21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13">
                    <a:moveTo>
                      <a:pt x="0" y="0"/>
                    </a:moveTo>
                    <a:lnTo>
                      <a:pt x="0" y="213"/>
                    </a:lnTo>
                    <a:lnTo>
                      <a:pt x="0" y="213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85" name="Rectangle 413"/>
              <p:cNvSpPr>
                <a:spLocks noChangeArrowheads="1"/>
              </p:cNvSpPr>
              <p:nvPr/>
            </p:nvSpPr>
            <p:spPr bwMode="auto">
              <a:xfrm>
                <a:off x="2023" y="489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S2-A70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86" name="Freeform 414"/>
              <p:cNvSpPr>
                <a:spLocks/>
              </p:cNvSpPr>
              <p:nvPr/>
            </p:nvSpPr>
            <p:spPr bwMode="auto">
              <a:xfrm>
                <a:off x="2021" y="270"/>
                <a:ext cx="0" cy="232"/>
              </a:xfrm>
              <a:custGeom>
                <a:avLst/>
                <a:gdLst>
                  <a:gd name="T0" fmla="*/ 0 h 232"/>
                  <a:gd name="T1" fmla="*/ 232 h 232"/>
                  <a:gd name="T2" fmla="*/ 232 h 23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32">
                    <a:moveTo>
                      <a:pt x="0" y="0"/>
                    </a:moveTo>
                    <a:lnTo>
                      <a:pt x="0" y="232"/>
                    </a:lnTo>
                    <a:lnTo>
                      <a:pt x="0" y="232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87" name="Rectangle 415"/>
              <p:cNvSpPr>
                <a:spLocks noChangeArrowheads="1"/>
              </p:cNvSpPr>
              <p:nvPr/>
            </p:nvSpPr>
            <p:spPr bwMode="auto">
              <a:xfrm>
                <a:off x="2023" y="528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S2-A54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88" name="Freeform 416"/>
              <p:cNvSpPr>
                <a:spLocks/>
              </p:cNvSpPr>
              <p:nvPr/>
            </p:nvSpPr>
            <p:spPr bwMode="auto">
              <a:xfrm>
                <a:off x="2021" y="289"/>
                <a:ext cx="0" cy="252"/>
              </a:xfrm>
              <a:custGeom>
                <a:avLst/>
                <a:gdLst>
                  <a:gd name="T0" fmla="*/ 0 h 252"/>
                  <a:gd name="T1" fmla="*/ 252 h 252"/>
                  <a:gd name="T2" fmla="*/ 252 h 25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52">
                    <a:moveTo>
                      <a:pt x="0" y="0"/>
                    </a:moveTo>
                    <a:lnTo>
                      <a:pt x="0" y="252"/>
                    </a:lnTo>
                    <a:lnTo>
                      <a:pt x="0" y="252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89" name="Rectangle 417"/>
              <p:cNvSpPr>
                <a:spLocks noChangeArrowheads="1"/>
              </p:cNvSpPr>
              <p:nvPr/>
            </p:nvSpPr>
            <p:spPr bwMode="auto">
              <a:xfrm>
                <a:off x="2023" y="567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S2-A52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90" name="Freeform 418"/>
              <p:cNvSpPr>
                <a:spLocks/>
              </p:cNvSpPr>
              <p:nvPr/>
            </p:nvSpPr>
            <p:spPr bwMode="auto">
              <a:xfrm>
                <a:off x="2021" y="308"/>
                <a:ext cx="0" cy="272"/>
              </a:xfrm>
              <a:custGeom>
                <a:avLst/>
                <a:gdLst>
                  <a:gd name="T0" fmla="*/ 0 h 272"/>
                  <a:gd name="T1" fmla="*/ 272 h 272"/>
                  <a:gd name="T2" fmla="*/ 272 h 27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72">
                    <a:moveTo>
                      <a:pt x="0" y="0"/>
                    </a:moveTo>
                    <a:lnTo>
                      <a:pt x="0" y="272"/>
                    </a:lnTo>
                    <a:lnTo>
                      <a:pt x="0" y="272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91" name="Rectangle 419"/>
              <p:cNvSpPr>
                <a:spLocks noChangeArrowheads="1"/>
              </p:cNvSpPr>
              <p:nvPr/>
            </p:nvSpPr>
            <p:spPr bwMode="auto">
              <a:xfrm>
                <a:off x="2023" y="606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S1-A69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92" name="Freeform 420"/>
              <p:cNvSpPr>
                <a:spLocks/>
              </p:cNvSpPr>
              <p:nvPr/>
            </p:nvSpPr>
            <p:spPr bwMode="auto">
              <a:xfrm>
                <a:off x="2021" y="328"/>
                <a:ext cx="0" cy="291"/>
              </a:xfrm>
              <a:custGeom>
                <a:avLst/>
                <a:gdLst>
                  <a:gd name="T0" fmla="*/ 0 h 291"/>
                  <a:gd name="T1" fmla="*/ 291 h 291"/>
                  <a:gd name="T2" fmla="*/ 291 h 29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91">
                    <a:moveTo>
                      <a:pt x="0" y="0"/>
                    </a:moveTo>
                    <a:lnTo>
                      <a:pt x="0" y="291"/>
                    </a:lnTo>
                    <a:lnTo>
                      <a:pt x="0" y="291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93" name="Rectangle 421"/>
              <p:cNvSpPr>
                <a:spLocks noChangeArrowheads="1"/>
              </p:cNvSpPr>
              <p:nvPr/>
            </p:nvSpPr>
            <p:spPr bwMode="auto">
              <a:xfrm>
                <a:off x="2023" y="645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S1-A50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94" name="Freeform 422"/>
              <p:cNvSpPr>
                <a:spLocks/>
              </p:cNvSpPr>
              <p:nvPr/>
            </p:nvSpPr>
            <p:spPr bwMode="auto">
              <a:xfrm>
                <a:off x="2021" y="347"/>
                <a:ext cx="0" cy="311"/>
              </a:xfrm>
              <a:custGeom>
                <a:avLst/>
                <a:gdLst>
                  <a:gd name="T0" fmla="*/ 0 h 311"/>
                  <a:gd name="T1" fmla="*/ 311 h 311"/>
                  <a:gd name="T2" fmla="*/ 311 h 31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11">
                    <a:moveTo>
                      <a:pt x="0" y="0"/>
                    </a:moveTo>
                    <a:lnTo>
                      <a:pt x="0" y="311"/>
                    </a:lnTo>
                    <a:lnTo>
                      <a:pt x="0" y="311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95" name="Rectangle 423"/>
              <p:cNvSpPr>
                <a:spLocks noChangeArrowheads="1"/>
              </p:cNvSpPr>
              <p:nvPr/>
            </p:nvSpPr>
            <p:spPr bwMode="auto">
              <a:xfrm>
                <a:off x="2023" y="684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S2-A68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96" name="Freeform 424"/>
              <p:cNvSpPr>
                <a:spLocks/>
              </p:cNvSpPr>
              <p:nvPr/>
            </p:nvSpPr>
            <p:spPr bwMode="auto">
              <a:xfrm>
                <a:off x="2021" y="367"/>
                <a:ext cx="0" cy="330"/>
              </a:xfrm>
              <a:custGeom>
                <a:avLst/>
                <a:gdLst>
                  <a:gd name="T0" fmla="*/ 0 h 330"/>
                  <a:gd name="T1" fmla="*/ 330 h 330"/>
                  <a:gd name="T2" fmla="*/ 330 h 3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30">
                    <a:moveTo>
                      <a:pt x="0" y="0"/>
                    </a:moveTo>
                    <a:lnTo>
                      <a:pt x="0" y="330"/>
                    </a:lnTo>
                    <a:lnTo>
                      <a:pt x="0" y="33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97" name="Rectangle 425"/>
              <p:cNvSpPr>
                <a:spLocks noChangeArrowheads="1"/>
              </p:cNvSpPr>
              <p:nvPr/>
            </p:nvSpPr>
            <p:spPr bwMode="auto">
              <a:xfrm>
                <a:off x="2023" y="723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S1-A73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98" name="Freeform 426"/>
              <p:cNvSpPr>
                <a:spLocks/>
              </p:cNvSpPr>
              <p:nvPr/>
            </p:nvSpPr>
            <p:spPr bwMode="auto">
              <a:xfrm>
                <a:off x="2021" y="386"/>
                <a:ext cx="0" cy="350"/>
              </a:xfrm>
              <a:custGeom>
                <a:avLst/>
                <a:gdLst>
                  <a:gd name="T0" fmla="*/ 0 h 350"/>
                  <a:gd name="T1" fmla="*/ 350 h 350"/>
                  <a:gd name="T2" fmla="*/ 350 h 35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50">
                    <a:moveTo>
                      <a:pt x="0" y="0"/>
                    </a:moveTo>
                    <a:lnTo>
                      <a:pt x="0" y="350"/>
                    </a:lnTo>
                    <a:lnTo>
                      <a:pt x="0" y="35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99" name="Rectangle 427"/>
              <p:cNvSpPr>
                <a:spLocks noChangeArrowheads="1"/>
              </p:cNvSpPr>
              <p:nvPr/>
            </p:nvSpPr>
            <p:spPr bwMode="auto">
              <a:xfrm>
                <a:off x="2023" y="761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S1-A72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00" name="Freeform 428"/>
              <p:cNvSpPr>
                <a:spLocks/>
              </p:cNvSpPr>
              <p:nvPr/>
            </p:nvSpPr>
            <p:spPr bwMode="auto">
              <a:xfrm>
                <a:off x="2021" y="406"/>
                <a:ext cx="0" cy="369"/>
              </a:xfrm>
              <a:custGeom>
                <a:avLst/>
                <a:gdLst>
                  <a:gd name="T0" fmla="*/ 0 h 369"/>
                  <a:gd name="T1" fmla="*/ 369 h 369"/>
                  <a:gd name="T2" fmla="*/ 369 h 36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69">
                    <a:moveTo>
                      <a:pt x="0" y="0"/>
                    </a:moveTo>
                    <a:lnTo>
                      <a:pt x="0" y="369"/>
                    </a:lnTo>
                    <a:lnTo>
                      <a:pt x="0" y="369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01" name="Rectangle 429"/>
              <p:cNvSpPr>
                <a:spLocks noChangeArrowheads="1"/>
              </p:cNvSpPr>
              <p:nvPr/>
            </p:nvSpPr>
            <p:spPr bwMode="auto">
              <a:xfrm>
                <a:off x="2023" y="800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S1-A71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02" name="Freeform 430"/>
              <p:cNvSpPr>
                <a:spLocks/>
              </p:cNvSpPr>
              <p:nvPr/>
            </p:nvSpPr>
            <p:spPr bwMode="auto">
              <a:xfrm>
                <a:off x="2021" y="425"/>
                <a:ext cx="0" cy="389"/>
              </a:xfrm>
              <a:custGeom>
                <a:avLst/>
                <a:gdLst>
                  <a:gd name="T0" fmla="*/ 0 h 389"/>
                  <a:gd name="T1" fmla="*/ 389 h 389"/>
                  <a:gd name="T2" fmla="*/ 389 h 38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89">
                    <a:moveTo>
                      <a:pt x="0" y="0"/>
                    </a:moveTo>
                    <a:lnTo>
                      <a:pt x="0" y="389"/>
                    </a:lnTo>
                    <a:lnTo>
                      <a:pt x="0" y="389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03" name="Rectangle 431"/>
              <p:cNvSpPr>
                <a:spLocks noChangeArrowheads="1"/>
              </p:cNvSpPr>
              <p:nvPr/>
            </p:nvSpPr>
            <p:spPr bwMode="auto">
              <a:xfrm>
                <a:off x="2023" y="839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S1-A74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04" name="Freeform 432"/>
              <p:cNvSpPr>
                <a:spLocks/>
              </p:cNvSpPr>
              <p:nvPr/>
            </p:nvSpPr>
            <p:spPr bwMode="auto">
              <a:xfrm>
                <a:off x="2021" y="445"/>
                <a:ext cx="0" cy="408"/>
              </a:xfrm>
              <a:custGeom>
                <a:avLst/>
                <a:gdLst>
                  <a:gd name="T0" fmla="*/ 0 h 408"/>
                  <a:gd name="T1" fmla="*/ 408 h 408"/>
                  <a:gd name="T2" fmla="*/ 408 h 40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08">
                    <a:moveTo>
                      <a:pt x="0" y="0"/>
                    </a:moveTo>
                    <a:lnTo>
                      <a:pt x="0" y="408"/>
                    </a:lnTo>
                    <a:lnTo>
                      <a:pt x="0" y="408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05" name="Rectangle 433"/>
              <p:cNvSpPr>
                <a:spLocks noChangeArrowheads="1"/>
              </p:cNvSpPr>
              <p:nvPr/>
            </p:nvSpPr>
            <p:spPr bwMode="auto">
              <a:xfrm>
                <a:off x="2023" y="878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S1.16.01.1H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06" name="Freeform 434"/>
              <p:cNvSpPr>
                <a:spLocks/>
              </p:cNvSpPr>
              <p:nvPr/>
            </p:nvSpPr>
            <p:spPr bwMode="auto">
              <a:xfrm>
                <a:off x="2021" y="464"/>
                <a:ext cx="0" cy="428"/>
              </a:xfrm>
              <a:custGeom>
                <a:avLst/>
                <a:gdLst>
                  <a:gd name="T0" fmla="*/ 0 h 428"/>
                  <a:gd name="T1" fmla="*/ 428 h 428"/>
                  <a:gd name="T2" fmla="*/ 428 h 42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28">
                    <a:moveTo>
                      <a:pt x="0" y="0"/>
                    </a:moveTo>
                    <a:lnTo>
                      <a:pt x="0" y="428"/>
                    </a:lnTo>
                    <a:lnTo>
                      <a:pt x="0" y="428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07" name="Rectangle 435"/>
              <p:cNvSpPr>
                <a:spLocks noChangeArrowheads="1"/>
              </p:cNvSpPr>
              <p:nvPr/>
            </p:nvSpPr>
            <p:spPr bwMode="auto">
              <a:xfrm>
                <a:off x="2023" y="917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S1.16.01.4C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08" name="Freeform 436"/>
              <p:cNvSpPr>
                <a:spLocks/>
              </p:cNvSpPr>
              <p:nvPr/>
            </p:nvSpPr>
            <p:spPr bwMode="auto">
              <a:xfrm>
                <a:off x="2021" y="484"/>
                <a:ext cx="0" cy="447"/>
              </a:xfrm>
              <a:custGeom>
                <a:avLst/>
                <a:gdLst>
                  <a:gd name="T0" fmla="*/ 0 h 447"/>
                  <a:gd name="T1" fmla="*/ 447 h 447"/>
                  <a:gd name="T2" fmla="*/ 447 h 44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47">
                    <a:moveTo>
                      <a:pt x="0" y="0"/>
                    </a:moveTo>
                    <a:lnTo>
                      <a:pt x="0" y="447"/>
                    </a:lnTo>
                    <a:lnTo>
                      <a:pt x="0" y="447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09" name="Rectangle 437"/>
              <p:cNvSpPr>
                <a:spLocks noChangeArrowheads="1"/>
              </p:cNvSpPr>
              <p:nvPr/>
            </p:nvSpPr>
            <p:spPr bwMode="auto">
              <a:xfrm>
                <a:off x="2023" y="956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S1.16.01.2D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10" name="Freeform 438"/>
              <p:cNvSpPr>
                <a:spLocks/>
              </p:cNvSpPr>
              <p:nvPr/>
            </p:nvSpPr>
            <p:spPr bwMode="auto">
              <a:xfrm>
                <a:off x="2021" y="503"/>
                <a:ext cx="0" cy="467"/>
              </a:xfrm>
              <a:custGeom>
                <a:avLst/>
                <a:gdLst>
                  <a:gd name="T0" fmla="*/ 0 h 467"/>
                  <a:gd name="T1" fmla="*/ 467 h 467"/>
                  <a:gd name="T2" fmla="*/ 467 h 46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67">
                    <a:moveTo>
                      <a:pt x="0" y="0"/>
                    </a:moveTo>
                    <a:lnTo>
                      <a:pt x="0" y="467"/>
                    </a:lnTo>
                    <a:lnTo>
                      <a:pt x="0" y="467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11" name="Rectangle 439"/>
              <p:cNvSpPr>
                <a:spLocks noChangeArrowheads="1"/>
              </p:cNvSpPr>
              <p:nvPr/>
            </p:nvSpPr>
            <p:spPr bwMode="auto">
              <a:xfrm>
                <a:off x="2023" y="995"/>
                <a:ext cx="142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S1.16.01.2G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12" name="Freeform 440"/>
              <p:cNvSpPr>
                <a:spLocks/>
              </p:cNvSpPr>
              <p:nvPr/>
            </p:nvSpPr>
            <p:spPr bwMode="auto">
              <a:xfrm>
                <a:off x="2021" y="523"/>
                <a:ext cx="0" cy="486"/>
              </a:xfrm>
              <a:custGeom>
                <a:avLst/>
                <a:gdLst>
                  <a:gd name="T0" fmla="*/ 0 h 486"/>
                  <a:gd name="T1" fmla="*/ 486 h 486"/>
                  <a:gd name="T2" fmla="*/ 486 h 48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86">
                    <a:moveTo>
                      <a:pt x="0" y="0"/>
                    </a:moveTo>
                    <a:lnTo>
                      <a:pt x="0" y="486"/>
                    </a:lnTo>
                    <a:lnTo>
                      <a:pt x="0" y="486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13" name="Rectangle 441"/>
              <p:cNvSpPr>
                <a:spLocks noChangeArrowheads="1"/>
              </p:cNvSpPr>
              <p:nvPr/>
            </p:nvSpPr>
            <p:spPr bwMode="auto">
              <a:xfrm>
                <a:off x="2023" y="1034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S1.16.01.3D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14" name="Freeform 442"/>
              <p:cNvSpPr>
                <a:spLocks/>
              </p:cNvSpPr>
              <p:nvPr/>
            </p:nvSpPr>
            <p:spPr bwMode="auto">
              <a:xfrm>
                <a:off x="2021" y="542"/>
                <a:ext cx="0" cy="505"/>
              </a:xfrm>
              <a:custGeom>
                <a:avLst/>
                <a:gdLst>
                  <a:gd name="T0" fmla="*/ 0 h 505"/>
                  <a:gd name="T1" fmla="*/ 505 h 505"/>
                  <a:gd name="T2" fmla="*/ 505 h 50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05">
                    <a:moveTo>
                      <a:pt x="0" y="0"/>
                    </a:moveTo>
                    <a:lnTo>
                      <a:pt x="0" y="505"/>
                    </a:lnTo>
                    <a:lnTo>
                      <a:pt x="0" y="505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15" name="Rectangle 443"/>
              <p:cNvSpPr>
                <a:spLocks noChangeArrowheads="1"/>
              </p:cNvSpPr>
              <p:nvPr/>
            </p:nvSpPr>
            <p:spPr bwMode="auto">
              <a:xfrm>
                <a:off x="2023" y="1073"/>
                <a:ext cx="139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S1.16.01.2E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16" name="Freeform 444"/>
              <p:cNvSpPr>
                <a:spLocks/>
              </p:cNvSpPr>
              <p:nvPr/>
            </p:nvSpPr>
            <p:spPr bwMode="auto">
              <a:xfrm>
                <a:off x="2021" y="562"/>
                <a:ext cx="0" cy="524"/>
              </a:xfrm>
              <a:custGeom>
                <a:avLst/>
                <a:gdLst>
                  <a:gd name="T0" fmla="*/ 0 h 524"/>
                  <a:gd name="T1" fmla="*/ 524 h 524"/>
                  <a:gd name="T2" fmla="*/ 524 h 5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24">
                    <a:moveTo>
                      <a:pt x="0" y="0"/>
                    </a:moveTo>
                    <a:lnTo>
                      <a:pt x="0" y="524"/>
                    </a:lnTo>
                    <a:lnTo>
                      <a:pt x="0" y="524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17" name="Rectangle 445"/>
              <p:cNvSpPr>
                <a:spLocks noChangeArrowheads="1"/>
              </p:cNvSpPr>
              <p:nvPr/>
            </p:nvSpPr>
            <p:spPr bwMode="auto">
              <a:xfrm>
                <a:off x="2023" y="1112"/>
                <a:ext cx="142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S1.16.01.3O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18" name="Freeform 446"/>
              <p:cNvSpPr>
                <a:spLocks/>
              </p:cNvSpPr>
              <p:nvPr/>
            </p:nvSpPr>
            <p:spPr bwMode="auto">
              <a:xfrm>
                <a:off x="2021" y="581"/>
                <a:ext cx="0" cy="544"/>
              </a:xfrm>
              <a:custGeom>
                <a:avLst/>
                <a:gdLst>
                  <a:gd name="T0" fmla="*/ 0 h 544"/>
                  <a:gd name="T1" fmla="*/ 544 h 544"/>
                  <a:gd name="T2" fmla="*/ 544 h 54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44">
                    <a:moveTo>
                      <a:pt x="0" y="0"/>
                    </a:moveTo>
                    <a:lnTo>
                      <a:pt x="0" y="544"/>
                    </a:lnTo>
                    <a:lnTo>
                      <a:pt x="0" y="544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19" name="Rectangle 447"/>
              <p:cNvSpPr>
                <a:spLocks noChangeArrowheads="1"/>
              </p:cNvSpPr>
              <p:nvPr/>
            </p:nvSpPr>
            <p:spPr bwMode="auto">
              <a:xfrm>
                <a:off x="2023" y="1151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S1.16.01.2C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20" name="Freeform 448"/>
              <p:cNvSpPr>
                <a:spLocks/>
              </p:cNvSpPr>
              <p:nvPr/>
            </p:nvSpPr>
            <p:spPr bwMode="auto">
              <a:xfrm>
                <a:off x="2021" y="601"/>
                <a:ext cx="0" cy="563"/>
              </a:xfrm>
              <a:custGeom>
                <a:avLst/>
                <a:gdLst>
                  <a:gd name="T0" fmla="*/ 0 h 563"/>
                  <a:gd name="T1" fmla="*/ 563 h 563"/>
                  <a:gd name="T2" fmla="*/ 563 h 56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63">
                    <a:moveTo>
                      <a:pt x="0" y="0"/>
                    </a:moveTo>
                    <a:lnTo>
                      <a:pt x="0" y="563"/>
                    </a:lnTo>
                    <a:lnTo>
                      <a:pt x="0" y="563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21" name="Rectangle 449"/>
              <p:cNvSpPr>
                <a:spLocks noChangeArrowheads="1"/>
              </p:cNvSpPr>
              <p:nvPr/>
            </p:nvSpPr>
            <p:spPr bwMode="auto">
              <a:xfrm>
                <a:off x="2023" y="1190"/>
                <a:ext cx="136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S1.16.01.3J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22" name="Freeform 450"/>
              <p:cNvSpPr>
                <a:spLocks/>
              </p:cNvSpPr>
              <p:nvPr/>
            </p:nvSpPr>
            <p:spPr bwMode="auto">
              <a:xfrm>
                <a:off x="2021" y="620"/>
                <a:ext cx="0" cy="583"/>
              </a:xfrm>
              <a:custGeom>
                <a:avLst/>
                <a:gdLst>
                  <a:gd name="T0" fmla="*/ 0 h 583"/>
                  <a:gd name="T1" fmla="*/ 583 h 583"/>
                  <a:gd name="T2" fmla="*/ 583 h 58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83">
                    <a:moveTo>
                      <a:pt x="0" y="0"/>
                    </a:moveTo>
                    <a:lnTo>
                      <a:pt x="0" y="583"/>
                    </a:lnTo>
                    <a:lnTo>
                      <a:pt x="0" y="583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23" name="Rectangle 451"/>
              <p:cNvSpPr>
                <a:spLocks noChangeArrowheads="1"/>
              </p:cNvSpPr>
              <p:nvPr/>
            </p:nvSpPr>
            <p:spPr bwMode="auto">
              <a:xfrm>
                <a:off x="2023" y="1229"/>
                <a:ext cx="13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S1.16.01.2L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24" name="Freeform 452"/>
              <p:cNvSpPr>
                <a:spLocks/>
              </p:cNvSpPr>
              <p:nvPr/>
            </p:nvSpPr>
            <p:spPr bwMode="auto">
              <a:xfrm>
                <a:off x="2021" y="639"/>
                <a:ext cx="0" cy="603"/>
              </a:xfrm>
              <a:custGeom>
                <a:avLst/>
                <a:gdLst>
                  <a:gd name="T0" fmla="*/ 0 h 603"/>
                  <a:gd name="T1" fmla="*/ 603 h 603"/>
                  <a:gd name="T2" fmla="*/ 603 h 60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03">
                    <a:moveTo>
                      <a:pt x="0" y="0"/>
                    </a:moveTo>
                    <a:lnTo>
                      <a:pt x="0" y="603"/>
                    </a:lnTo>
                    <a:lnTo>
                      <a:pt x="0" y="603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25" name="Rectangle 453"/>
              <p:cNvSpPr>
                <a:spLocks noChangeArrowheads="1"/>
              </p:cNvSpPr>
              <p:nvPr/>
            </p:nvSpPr>
            <p:spPr bwMode="auto">
              <a:xfrm>
                <a:off x="2023" y="1268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S1.16.01.3H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26" name="Freeform 454"/>
              <p:cNvSpPr>
                <a:spLocks/>
              </p:cNvSpPr>
              <p:nvPr/>
            </p:nvSpPr>
            <p:spPr bwMode="auto">
              <a:xfrm>
                <a:off x="2021" y="659"/>
                <a:ext cx="0" cy="622"/>
              </a:xfrm>
              <a:custGeom>
                <a:avLst/>
                <a:gdLst>
                  <a:gd name="T0" fmla="*/ 0 h 622"/>
                  <a:gd name="T1" fmla="*/ 622 h 622"/>
                  <a:gd name="T2" fmla="*/ 622 h 62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22">
                    <a:moveTo>
                      <a:pt x="0" y="0"/>
                    </a:moveTo>
                    <a:lnTo>
                      <a:pt x="0" y="622"/>
                    </a:lnTo>
                    <a:lnTo>
                      <a:pt x="0" y="622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27" name="Rectangle 455"/>
              <p:cNvSpPr>
                <a:spLocks noChangeArrowheads="1"/>
              </p:cNvSpPr>
              <p:nvPr/>
            </p:nvSpPr>
            <p:spPr bwMode="auto">
              <a:xfrm>
                <a:off x="2023" y="1307"/>
                <a:ext cx="13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S1.16.01.4F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28" name="Freeform 456"/>
              <p:cNvSpPr>
                <a:spLocks/>
              </p:cNvSpPr>
              <p:nvPr/>
            </p:nvSpPr>
            <p:spPr bwMode="auto">
              <a:xfrm>
                <a:off x="2021" y="678"/>
                <a:ext cx="0" cy="642"/>
              </a:xfrm>
              <a:custGeom>
                <a:avLst/>
                <a:gdLst>
                  <a:gd name="T0" fmla="*/ 0 h 642"/>
                  <a:gd name="T1" fmla="*/ 642 h 642"/>
                  <a:gd name="T2" fmla="*/ 642 h 64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42">
                    <a:moveTo>
                      <a:pt x="0" y="0"/>
                    </a:moveTo>
                    <a:lnTo>
                      <a:pt x="0" y="642"/>
                    </a:lnTo>
                    <a:lnTo>
                      <a:pt x="0" y="642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29" name="Rectangle 457"/>
              <p:cNvSpPr>
                <a:spLocks noChangeArrowheads="1"/>
              </p:cNvSpPr>
              <p:nvPr/>
            </p:nvSpPr>
            <p:spPr bwMode="auto">
              <a:xfrm>
                <a:off x="2023" y="1346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S1.16.01.1C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30" name="Freeform 458"/>
              <p:cNvSpPr>
                <a:spLocks/>
              </p:cNvSpPr>
              <p:nvPr/>
            </p:nvSpPr>
            <p:spPr bwMode="auto">
              <a:xfrm>
                <a:off x="2021" y="698"/>
                <a:ext cx="0" cy="661"/>
              </a:xfrm>
              <a:custGeom>
                <a:avLst/>
                <a:gdLst>
                  <a:gd name="T0" fmla="*/ 0 h 661"/>
                  <a:gd name="T1" fmla="*/ 661 h 661"/>
                  <a:gd name="T2" fmla="*/ 661 h 66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61">
                    <a:moveTo>
                      <a:pt x="0" y="0"/>
                    </a:moveTo>
                    <a:lnTo>
                      <a:pt x="0" y="661"/>
                    </a:lnTo>
                    <a:lnTo>
                      <a:pt x="0" y="661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31" name="Rectangle 459"/>
              <p:cNvSpPr>
                <a:spLocks noChangeArrowheads="1"/>
              </p:cNvSpPr>
              <p:nvPr/>
            </p:nvSpPr>
            <p:spPr bwMode="auto">
              <a:xfrm>
                <a:off x="2023" y="1384"/>
                <a:ext cx="139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S1.16.01.1E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32" name="Freeform 460"/>
              <p:cNvSpPr>
                <a:spLocks/>
              </p:cNvSpPr>
              <p:nvPr/>
            </p:nvSpPr>
            <p:spPr bwMode="auto">
              <a:xfrm>
                <a:off x="2021" y="717"/>
                <a:ext cx="0" cy="681"/>
              </a:xfrm>
              <a:custGeom>
                <a:avLst/>
                <a:gdLst>
                  <a:gd name="T0" fmla="*/ 0 h 681"/>
                  <a:gd name="T1" fmla="*/ 681 h 681"/>
                  <a:gd name="T2" fmla="*/ 681 h 68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81">
                    <a:moveTo>
                      <a:pt x="0" y="0"/>
                    </a:moveTo>
                    <a:lnTo>
                      <a:pt x="0" y="681"/>
                    </a:lnTo>
                    <a:lnTo>
                      <a:pt x="0" y="681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33" name="Rectangle 461"/>
              <p:cNvSpPr>
                <a:spLocks noChangeArrowheads="1"/>
              </p:cNvSpPr>
              <p:nvPr/>
            </p:nvSpPr>
            <p:spPr bwMode="auto">
              <a:xfrm>
                <a:off x="2023" y="1423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S1.15.11.2B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34" name="Freeform 462"/>
              <p:cNvSpPr>
                <a:spLocks/>
              </p:cNvSpPr>
              <p:nvPr/>
            </p:nvSpPr>
            <p:spPr bwMode="auto">
              <a:xfrm>
                <a:off x="2021" y="737"/>
                <a:ext cx="0" cy="700"/>
              </a:xfrm>
              <a:custGeom>
                <a:avLst/>
                <a:gdLst>
                  <a:gd name="T0" fmla="*/ 0 h 700"/>
                  <a:gd name="T1" fmla="*/ 700 h 700"/>
                  <a:gd name="T2" fmla="*/ 700 h 70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00">
                    <a:moveTo>
                      <a:pt x="0" y="0"/>
                    </a:moveTo>
                    <a:lnTo>
                      <a:pt x="0" y="700"/>
                    </a:lnTo>
                    <a:lnTo>
                      <a:pt x="0" y="70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35" name="Rectangle 463"/>
              <p:cNvSpPr>
                <a:spLocks noChangeArrowheads="1"/>
              </p:cNvSpPr>
              <p:nvPr/>
            </p:nvSpPr>
            <p:spPr bwMode="auto">
              <a:xfrm>
                <a:off x="2023" y="1462"/>
                <a:ext cx="136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S1.16.01.2J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36" name="Freeform 464"/>
              <p:cNvSpPr>
                <a:spLocks/>
              </p:cNvSpPr>
              <p:nvPr/>
            </p:nvSpPr>
            <p:spPr bwMode="auto">
              <a:xfrm>
                <a:off x="2021" y="756"/>
                <a:ext cx="0" cy="720"/>
              </a:xfrm>
              <a:custGeom>
                <a:avLst/>
                <a:gdLst>
                  <a:gd name="T0" fmla="*/ 0 h 720"/>
                  <a:gd name="T1" fmla="*/ 720 h 720"/>
                  <a:gd name="T2" fmla="*/ 720 h 72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20">
                    <a:moveTo>
                      <a:pt x="0" y="0"/>
                    </a:moveTo>
                    <a:lnTo>
                      <a:pt x="0" y="720"/>
                    </a:lnTo>
                    <a:lnTo>
                      <a:pt x="0" y="72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37" name="Rectangle 465"/>
              <p:cNvSpPr>
                <a:spLocks noChangeArrowheads="1"/>
              </p:cNvSpPr>
              <p:nvPr/>
            </p:nvSpPr>
            <p:spPr bwMode="auto">
              <a:xfrm>
                <a:off x="2023" y="1501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S1.16.01.2B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38" name="Freeform 466"/>
              <p:cNvSpPr>
                <a:spLocks/>
              </p:cNvSpPr>
              <p:nvPr/>
            </p:nvSpPr>
            <p:spPr bwMode="auto">
              <a:xfrm>
                <a:off x="2021" y="776"/>
                <a:ext cx="0" cy="739"/>
              </a:xfrm>
              <a:custGeom>
                <a:avLst/>
                <a:gdLst>
                  <a:gd name="T0" fmla="*/ 0 h 739"/>
                  <a:gd name="T1" fmla="*/ 739 h 739"/>
                  <a:gd name="T2" fmla="*/ 739 h 73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39">
                    <a:moveTo>
                      <a:pt x="0" y="0"/>
                    </a:moveTo>
                    <a:lnTo>
                      <a:pt x="0" y="739"/>
                    </a:lnTo>
                    <a:lnTo>
                      <a:pt x="0" y="739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39" name="Rectangle 467"/>
              <p:cNvSpPr>
                <a:spLocks noChangeArrowheads="1"/>
              </p:cNvSpPr>
              <p:nvPr/>
            </p:nvSpPr>
            <p:spPr bwMode="auto">
              <a:xfrm>
                <a:off x="2023" y="1540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S1.16.01.2A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0" name="Freeform 468"/>
              <p:cNvSpPr>
                <a:spLocks/>
              </p:cNvSpPr>
              <p:nvPr/>
            </p:nvSpPr>
            <p:spPr bwMode="auto">
              <a:xfrm>
                <a:off x="2021" y="795"/>
                <a:ext cx="0" cy="759"/>
              </a:xfrm>
              <a:custGeom>
                <a:avLst/>
                <a:gdLst>
                  <a:gd name="T0" fmla="*/ 0 h 759"/>
                  <a:gd name="T1" fmla="*/ 759 h 759"/>
                  <a:gd name="T2" fmla="*/ 759 h 75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59">
                    <a:moveTo>
                      <a:pt x="0" y="0"/>
                    </a:moveTo>
                    <a:lnTo>
                      <a:pt x="0" y="759"/>
                    </a:lnTo>
                    <a:lnTo>
                      <a:pt x="0" y="759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41" name="Rectangle 469"/>
              <p:cNvSpPr>
                <a:spLocks noChangeArrowheads="1"/>
              </p:cNvSpPr>
              <p:nvPr/>
            </p:nvSpPr>
            <p:spPr bwMode="auto">
              <a:xfrm>
                <a:off x="2023" y="1579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S1.16.01.3A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2" name="Freeform 470"/>
              <p:cNvSpPr>
                <a:spLocks/>
              </p:cNvSpPr>
              <p:nvPr/>
            </p:nvSpPr>
            <p:spPr bwMode="auto">
              <a:xfrm>
                <a:off x="2021" y="815"/>
                <a:ext cx="0" cy="778"/>
              </a:xfrm>
              <a:custGeom>
                <a:avLst/>
                <a:gdLst>
                  <a:gd name="T0" fmla="*/ 0 h 778"/>
                  <a:gd name="T1" fmla="*/ 778 h 778"/>
                  <a:gd name="T2" fmla="*/ 778 h 77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78">
                    <a:moveTo>
                      <a:pt x="0" y="0"/>
                    </a:moveTo>
                    <a:lnTo>
                      <a:pt x="0" y="778"/>
                    </a:lnTo>
                    <a:lnTo>
                      <a:pt x="0" y="778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43" name="Rectangle 471"/>
              <p:cNvSpPr>
                <a:spLocks noChangeArrowheads="1"/>
              </p:cNvSpPr>
              <p:nvPr/>
            </p:nvSpPr>
            <p:spPr bwMode="auto">
              <a:xfrm>
                <a:off x="2023" y="1618"/>
                <a:ext cx="142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S1.16.01.3G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4" name="Freeform 472"/>
              <p:cNvSpPr>
                <a:spLocks/>
              </p:cNvSpPr>
              <p:nvPr/>
            </p:nvSpPr>
            <p:spPr bwMode="auto">
              <a:xfrm>
                <a:off x="2021" y="834"/>
                <a:ext cx="0" cy="798"/>
              </a:xfrm>
              <a:custGeom>
                <a:avLst/>
                <a:gdLst>
                  <a:gd name="T0" fmla="*/ 0 h 798"/>
                  <a:gd name="T1" fmla="*/ 798 h 798"/>
                  <a:gd name="T2" fmla="*/ 798 h 79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98">
                    <a:moveTo>
                      <a:pt x="0" y="0"/>
                    </a:moveTo>
                    <a:lnTo>
                      <a:pt x="0" y="798"/>
                    </a:lnTo>
                    <a:lnTo>
                      <a:pt x="0" y="798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45" name="Rectangle 473"/>
              <p:cNvSpPr>
                <a:spLocks noChangeArrowheads="1"/>
              </p:cNvSpPr>
              <p:nvPr/>
            </p:nvSpPr>
            <p:spPr bwMode="auto">
              <a:xfrm>
                <a:off x="2023" y="1657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S1.16.01.3K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6" name="Freeform 474"/>
              <p:cNvSpPr>
                <a:spLocks/>
              </p:cNvSpPr>
              <p:nvPr/>
            </p:nvSpPr>
            <p:spPr bwMode="auto">
              <a:xfrm>
                <a:off x="2021" y="854"/>
                <a:ext cx="0" cy="816"/>
              </a:xfrm>
              <a:custGeom>
                <a:avLst/>
                <a:gdLst>
                  <a:gd name="T0" fmla="*/ 0 h 816"/>
                  <a:gd name="T1" fmla="*/ 816 h 816"/>
                  <a:gd name="T2" fmla="*/ 816 h 81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816">
                    <a:moveTo>
                      <a:pt x="0" y="0"/>
                    </a:moveTo>
                    <a:lnTo>
                      <a:pt x="0" y="816"/>
                    </a:lnTo>
                    <a:lnTo>
                      <a:pt x="0" y="816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47" name="Rectangle 475"/>
              <p:cNvSpPr>
                <a:spLocks noChangeArrowheads="1"/>
              </p:cNvSpPr>
              <p:nvPr/>
            </p:nvSpPr>
            <p:spPr bwMode="auto">
              <a:xfrm>
                <a:off x="2023" y="1696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S1.16.01.3N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8" name="Freeform 476"/>
              <p:cNvSpPr>
                <a:spLocks/>
              </p:cNvSpPr>
              <p:nvPr/>
            </p:nvSpPr>
            <p:spPr bwMode="auto">
              <a:xfrm>
                <a:off x="2021" y="873"/>
                <a:ext cx="0" cy="836"/>
              </a:xfrm>
              <a:custGeom>
                <a:avLst/>
                <a:gdLst>
                  <a:gd name="T0" fmla="*/ 0 h 836"/>
                  <a:gd name="T1" fmla="*/ 836 h 836"/>
                  <a:gd name="T2" fmla="*/ 836 h 8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836">
                    <a:moveTo>
                      <a:pt x="0" y="0"/>
                    </a:moveTo>
                    <a:lnTo>
                      <a:pt x="0" y="836"/>
                    </a:lnTo>
                    <a:lnTo>
                      <a:pt x="0" y="836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49" name="Rectangle 477"/>
              <p:cNvSpPr>
                <a:spLocks noChangeArrowheads="1"/>
              </p:cNvSpPr>
              <p:nvPr/>
            </p:nvSpPr>
            <p:spPr bwMode="auto">
              <a:xfrm>
                <a:off x="2023" y="1735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S1.16.01.3B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0" name="Freeform 478"/>
              <p:cNvSpPr>
                <a:spLocks/>
              </p:cNvSpPr>
              <p:nvPr/>
            </p:nvSpPr>
            <p:spPr bwMode="auto">
              <a:xfrm>
                <a:off x="2021" y="893"/>
                <a:ext cx="0" cy="855"/>
              </a:xfrm>
              <a:custGeom>
                <a:avLst/>
                <a:gdLst>
                  <a:gd name="T0" fmla="*/ 0 h 855"/>
                  <a:gd name="T1" fmla="*/ 855 h 855"/>
                  <a:gd name="T2" fmla="*/ 855 h 85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855">
                    <a:moveTo>
                      <a:pt x="0" y="0"/>
                    </a:moveTo>
                    <a:lnTo>
                      <a:pt x="0" y="855"/>
                    </a:lnTo>
                    <a:lnTo>
                      <a:pt x="0" y="855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51" name="Rectangle 479"/>
              <p:cNvSpPr>
                <a:spLocks noChangeArrowheads="1"/>
              </p:cNvSpPr>
              <p:nvPr/>
            </p:nvSpPr>
            <p:spPr bwMode="auto">
              <a:xfrm>
                <a:off x="2023" y="1774"/>
                <a:ext cx="139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S1.16.01.3E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" name="Freeform 480"/>
              <p:cNvSpPr>
                <a:spLocks/>
              </p:cNvSpPr>
              <p:nvPr/>
            </p:nvSpPr>
            <p:spPr bwMode="auto">
              <a:xfrm>
                <a:off x="2021" y="912"/>
                <a:ext cx="0" cy="875"/>
              </a:xfrm>
              <a:custGeom>
                <a:avLst/>
                <a:gdLst>
                  <a:gd name="T0" fmla="*/ 0 h 875"/>
                  <a:gd name="T1" fmla="*/ 875 h 875"/>
                  <a:gd name="T2" fmla="*/ 875 h 87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875">
                    <a:moveTo>
                      <a:pt x="0" y="0"/>
                    </a:moveTo>
                    <a:lnTo>
                      <a:pt x="0" y="875"/>
                    </a:lnTo>
                    <a:lnTo>
                      <a:pt x="0" y="875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53" name="Rectangle 481"/>
              <p:cNvSpPr>
                <a:spLocks noChangeArrowheads="1"/>
              </p:cNvSpPr>
              <p:nvPr/>
            </p:nvSpPr>
            <p:spPr bwMode="auto">
              <a:xfrm>
                <a:off x="2023" y="1813"/>
                <a:ext cx="13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S1.16.01.3F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" name="Freeform 482"/>
              <p:cNvSpPr>
                <a:spLocks/>
              </p:cNvSpPr>
              <p:nvPr/>
            </p:nvSpPr>
            <p:spPr bwMode="auto">
              <a:xfrm>
                <a:off x="2021" y="931"/>
                <a:ext cx="0" cy="895"/>
              </a:xfrm>
              <a:custGeom>
                <a:avLst/>
                <a:gdLst>
                  <a:gd name="T0" fmla="*/ 0 h 895"/>
                  <a:gd name="T1" fmla="*/ 895 h 895"/>
                  <a:gd name="T2" fmla="*/ 895 h 89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895">
                    <a:moveTo>
                      <a:pt x="0" y="0"/>
                    </a:moveTo>
                    <a:lnTo>
                      <a:pt x="0" y="895"/>
                    </a:lnTo>
                    <a:lnTo>
                      <a:pt x="0" y="895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55" name="Rectangle 483"/>
              <p:cNvSpPr>
                <a:spLocks noChangeArrowheads="1"/>
              </p:cNvSpPr>
              <p:nvPr/>
            </p:nvSpPr>
            <p:spPr bwMode="auto">
              <a:xfrm>
                <a:off x="2023" y="1852"/>
                <a:ext cx="139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S4.16.03.1E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" name="Freeform 484"/>
              <p:cNvSpPr>
                <a:spLocks/>
              </p:cNvSpPr>
              <p:nvPr/>
            </p:nvSpPr>
            <p:spPr bwMode="auto">
              <a:xfrm>
                <a:off x="2021" y="951"/>
                <a:ext cx="0" cy="914"/>
              </a:xfrm>
              <a:custGeom>
                <a:avLst/>
                <a:gdLst>
                  <a:gd name="T0" fmla="*/ 0 h 914"/>
                  <a:gd name="T1" fmla="*/ 914 h 914"/>
                  <a:gd name="T2" fmla="*/ 914 h 91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914">
                    <a:moveTo>
                      <a:pt x="0" y="0"/>
                    </a:moveTo>
                    <a:lnTo>
                      <a:pt x="0" y="914"/>
                    </a:lnTo>
                    <a:lnTo>
                      <a:pt x="0" y="914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57" name="Rectangle 485"/>
              <p:cNvSpPr>
                <a:spLocks noChangeArrowheads="1"/>
              </p:cNvSpPr>
              <p:nvPr/>
            </p:nvSpPr>
            <p:spPr bwMode="auto">
              <a:xfrm>
                <a:off x="2023" y="1891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S4.16.03.1C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8" name="Freeform 486"/>
              <p:cNvSpPr>
                <a:spLocks/>
              </p:cNvSpPr>
              <p:nvPr/>
            </p:nvSpPr>
            <p:spPr bwMode="auto">
              <a:xfrm>
                <a:off x="2021" y="970"/>
                <a:ext cx="0" cy="934"/>
              </a:xfrm>
              <a:custGeom>
                <a:avLst/>
                <a:gdLst>
                  <a:gd name="T0" fmla="*/ 0 h 934"/>
                  <a:gd name="T1" fmla="*/ 934 h 934"/>
                  <a:gd name="T2" fmla="*/ 934 h 93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934">
                    <a:moveTo>
                      <a:pt x="0" y="0"/>
                    </a:moveTo>
                    <a:lnTo>
                      <a:pt x="0" y="934"/>
                    </a:lnTo>
                    <a:lnTo>
                      <a:pt x="0" y="934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59" name="Rectangle 487"/>
              <p:cNvSpPr>
                <a:spLocks noChangeArrowheads="1"/>
              </p:cNvSpPr>
              <p:nvPr/>
            </p:nvSpPr>
            <p:spPr bwMode="auto">
              <a:xfrm>
                <a:off x="2023" y="1930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S4.16.03.1B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60" name="Freeform 488"/>
              <p:cNvSpPr>
                <a:spLocks/>
              </p:cNvSpPr>
              <p:nvPr/>
            </p:nvSpPr>
            <p:spPr bwMode="auto">
              <a:xfrm>
                <a:off x="2021" y="990"/>
                <a:ext cx="0" cy="953"/>
              </a:xfrm>
              <a:custGeom>
                <a:avLst/>
                <a:gdLst>
                  <a:gd name="T0" fmla="*/ 0 h 953"/>
                  <a:gd name="T1" fmla="*/ 953 h 953"/>
                  <a:gd name="T2" fmla="*/ 953 h 95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953">
                    <a:moveTo>
                      <a:pt x="0" y="0"/>
                    </a:moveTo>
                    <a:lnTo>
                      <a:pt x="0" y="953"/>
                    </a:lnTo>
                    <a:lnTo>
                      <a:pt x="0" y="953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61" name="Rectangle 489"/>
              <p:cNvSpPr>
                <a:spLocks noChangeArrowheads="1"/>
              </p:cNvSpPr>
              <p:nvPr/>
            </p:nvSpPr>
            <p:spPr bwMode="auto">
              <a:xfrm>
                <a:off x="2023" y="1969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S4.16.03.1A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62" name="Freeform 490"/>
              <p:cNvSpPr>
                <a:spLocks/>
              </p:cNvSpPr>
              <p:nvPr/>
            </p:nvSpPr>
            <p:spPr bwMode="auto">
              <a:xfrm>
                <a:off x="2021" y="1009"/>
                <a:ext cx="0" cy="973"/>
              </a:xfrm>
              <a:custGeom>
                <a:avLst/>
                <a:gdLst>
                  <a:gd name="T0" fmla="*/ 0 h 973"/>
                  <a:gd name="T1" fmla="*/ 973 h 973"/>
                  <a:gd name="T2" fmla="*/ 973 h 97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973">
                    <a:moveTo>
                      <a:pt x="0" y="0"/>
                    </a:moveTo>
                    <a:lnTo>
                      <a:pt x="0" y="973"/>
                    </a:lnTo>
                    <a:lnTo>
                      <a:pt x="0" y="973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63" name="Line 491"/>
              <p:cNvSpPr>
                <a:spLocks noChangeShapeType="1"/>
              </p:cNvSpPr>
              <p:nvPr/>
            </p:nvSpPr>
            <p:spPr bwMode="auto">
              <a:xfrm>
                <a:off x="2021" y="35"/>
                <a:ext cx="0" cy="973"/>
              </a:xfrm>
              <a:prstGeom prst="line">
                <a:avLst/>
              </a:pr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64" name="Freeform 492"/>
              <p:cNvSpPr>
                <a:spLocks/>
              </p:cNvSpPr>
              <p:nvPr/>
            </p:nvSpPr>
            <p:spPr bwMode="auto">
              <a:xfrm>
                <a:off x="2007" y="1009"/>
                <a:ext cx="14" cy="505"/>
              </a:xfrm>
              <a:custGeom>
                <a:avLst/>
                <a:gdLst>
                  <a:gd name="T0" fmla="*/ 0 w 14"/>
                  <a:gd name="T1" fmla="*/ 505 h 505"/>
                  <a:gd name="T2" fmla="*/ 0 w 14"/>
                  <a:gd name="T3" fmla="*/ 0 h 505"/>
                  <a:gd name="T4" fmla="*/ 14 w 14"/>
                  <a:gd name="T5" fmla="*/ 0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505">
                    <a:moveTo>
                      <a:pt x="0" y="505"/>
                    </a:move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65" name="Rectangle 493"/>
              <p:cNvSpPr>
                <a:spLocks noChangeArrowheads="1"/>
              </p:cNvSpPr>
              <p:nvPr/>
            </p:nvSpPr>
            <p:spPr bwMode="auto">
              <a:xfrm>
                <a:off x="2130" y="2007"/>
                <a:ext cx="37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Pectobacterium brasiliense </a:t>
                </a: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PCC21</a:t>
                </a:r>
                <a:endParaRPr kumimoji="0" lang="fr-F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66" name="Freeform 494"/>
              <p:cNvSpPr>
                <a:spLocks/>
              </p:cNvSpPr>
              <p:nvPr/>
            </p:nvSpPr>
            <p:spPr bwMode="auto">
              <a:xfrm>
                <a:off x="2007" y="1516"/>
                <a:ext cx="120" cy="505"/>
              </a:xfrm>
              <a:custGeom>
                <a:avLst/>
                <a:gdLst>
                  <a:gd name="T0" fmla="*/ 0 w 120"/>
                  <a:gd name="T1" fmla="*/ 0 h 505"/>
                  <a:gd name="T2" fmla="*/ 0 w 120"/>
                  <a:gd name="T3" fmla="*/ 505 h 505"/>
                  <a:gd name="T4" fmla="*/ 120 w 120"/>
                  <a:gd name="T5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0" h="505">
                    <a:moveTo>
                      <a:pt x="0" y="0"/>
                    </a:moveTo>
                    <a:lnTo>
                      <a:pt x="0" y="505"/>
                    </a:lnTo>
                    <a:lnTo>
                      <a:pt x="120" y="505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67" name="Freeform 495"/>
              <p:cNvSpPr>
                <a:spLocks/>
              </p:cNvSpPr>
              <p:nvPr/>
            </p:nvSpPr>
            <p:spPr bwMode="auto">
              <a:xfrm>
                <a:off x="1994" y="1515"/>
                <a:ext cx="13" cy="325"/>
              </a:xfrm>
              <a:custGeom>
                <a:avLst/>
                <a:gdLst>
                  <a:gd name="T0" fmla="*/ 0 w 13"/>
                  <a:gd name="T1" fmla="*/ 325 h 325"/>
                  <a:gd name="T2" fmla="*/ 0 w 13"/>
                  <a:gd name="T3" fmla="*/ 0 h 325"/>
                  <a:gd name="T4" fmla="*/ 13 w 13"/>
                  <a:gd name="T5" fmla="*/ 0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325">
                    <a:moveTo>
                      <a:pt x="0" y="325"/>
                    </a:moveTo>
                    <a:lnTo>
                      <a:pt x="0" y="0"/>
                    </a:lnTo>
                    <a:lnTo>
                      <a:pt x="13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68" name="Rectangle 496"/>
              <p:cNvSpPr>
                <a:spLocks noChangeArrowheads="1"/>
              </p:cNvSpPr>
              <p:nvPr/>
            </p:nvSpPr>
            <p:spPr bwMode="auto">
              <a:xfrm>
                <a:off x="2016" y="2046"/>
                <a:ext cx="373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Pectobacterium brasiliense </a:t>
                </a: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SX309</a:t>
                </a:r>
                <a:endParaRPr kumimoji="0" lang="fr-F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69" name="Freeform 497"/>
              <p:cNvSpPr>
                <a:spLocks/>
              </p:cNvSpPr>
              <p:nvPr/>
            </p:nvSpPr>
            <p:spPr bwMode="auto">
              <a:xfrm>
                <a:off x="2013" y="2060"/>
                <a:ext cx="1" cy="106"/>
              </a:xfrm>
              <a:custGeom>
                <a:avLst/>
                <a:gdLst>
                  <a:gd name="T0" fmla="*/ 0 w 1"/>
                  <a:gd name="T1" fmla="*/ 106 h 106"/>
                  <a:gd name="T2" fmla="*/ 0 w 1"/>
                  <a:gd name="T3" fmla="*/ 0 h 106"/>
                  <a:gd name="T4" fmla="*/ 1 w 1"/>
                  <a:gd name="T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06">
                    <a:moveTo>
                      <a:pt x="0" y="106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70" name="Rectangle 498"/>
              <p:cNvSpPr>
                <a:spLocks noChangeArrowheads="1"/>
              </p:cNvSpPr>
              <p:nvPr/>
            </p:nvSpPr>
            <p:spPr bwMode="auto">
              <a:xfrm>
                <a:off x="2105" y="2085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S2-A28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71" name="Freeform 499"/>
              <p:cNvSpPr>
                <a:spLocks/>
              </p:cNvSpPr>
              <p:nvPr/>
            </p:nvSpPr>
            <p:spPr bwMode="auto">
              <a:xfrm>
                <a:off x="2102" y="2099"/>
                <a:ext cx="0" cy="18"/>
              </a:xfrm>
              <a:custGeom>
                <a:avLst/>
                <a:gdLst>
                  <a:gd name="T0" fmla="*/ 18 h 18"/>
                  <a:gd name="T1" fmla="*/ 0 h 18"/>
                  <a:gd name="T2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8">
                    <a:moveTo>
                      <a:pt x="0" y="18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72" name="Rectangle 500"/>
              <p:cNvSpPr>
                <a:spLocks noChangeArrowheads="1"/>
              </p:cNvSpPr>
              <p:nvPr/>
            </p:nvSpPr>
            <p:spPr bwMode="auto">
              <a:xfrm>
                <a:off x="2105" y="2124"/>
                <a:ext cx="75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S4-A1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73" name="Freeform 501"/>
              <p:cNvSpPr>
                <a:spLocks/>
              </p:cNvSpPr>
              <p:nvPr/>
            </p:nvSpPr>
            <p:spPr bwMode="auto">
              <a:xfrm>
                <a:off x="2102" y="2119"/>
                <a:ext cx="0" cy="19"/>
              </a:xfrm>
              <a:custGeom>
                <a:avLst/>
                <a:gdLst>
                  <a:gd name="T0" fmla="*/ 0 h 19"/>
                  <a:gd name="T1" fmla="*/ 19 h 19"/>
                  <a:gd name="T2" fmla="*/ 19 h 1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9">
                    <a:moveTo>
                      <a:pt x="0" y="0"/>
                    </a:moveTo>
                    <a:lnTo>
                      <a:pt x="0" y="19"/>
                    </a:lnTo>
                    <a:lnTo>
                      <a:pt x="0" y="19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74" name="Freeform 502"/>
              <p:cNvSpPr>
                <a:spLocks/>
              </p:cNvSpPr>
              <p:nvPr/>
            </p:nvSpPr>
            <p:spPr bwMode="auto">
              <a:xfrm>
                <a:off x="2056" y="2118"/>
                <a:ext cx="46" cy="155"/>
              </a:xfrm>
              <a:custGeom>
                <a:avLst/>
                <a:gdLst>
                  <a:gd name="T0" fmla="*/ 0 w 46"/>
                  <a:gd name="T1" fmla="*/ 155 h 155"/>
                  <a:gd name="T2" fmla="*/ 0 w 46"/>
                  <a:gd name="T3" fmla="*/ 0 h 155"/>
                  <a:gd name="T4" fmla="*/ 46 w 46"/>
                  <a:gd name="T5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155">
                    <a:moveTo>
                      <a:pt x="0" y="155"/>
                    </a:moveTo>
                    <a:lnTo>
                      <a:pt x="0" y="0"/>
                    </a:lnTo>
                    <a:lnTo>
                      <a:pt x="46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75" name="Rectangle 503"/>
              <p:cNvSpPr>
                <a:spLocks noChangeArrowheads="1"/>
              </p:cNvSpPr>
              <p:nvPr/>
            </p:nvSpPr>
            <p:spPr bwMode="auto">
              <a:xfrm>
                <a:off x="2102" y="2163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S1.16.01.4D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76" name="Freeform 504"/>
              <p:cNvSpPr>
                <a:spLocks/>
              </p:cNvSpPr>
              <p:nvPr/>
            </p:nvSpPr>
            <p:spPr bwMode="auto">
              <a:xfrm>
                <a:off x="2100" y="2177"/>
                <a:ext cx="0" cy="252"/>
              </a:xfrm>
              <a:custGeom>
                <a:avLst/>
                <a:gdLst>
                  <a:gd name="T0" fmla="*/ 252 h 252"/>
                  <a:gd name="T1" fmla="*/ 0 h 252"/>
                  <a:gd name="T2" fmla="*/ 0 h 25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52">
                    <a:moveTo>
                      <a:pt x="0" y="252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77" name="Rectangle 505"/>
              <p:cNvSpPr>
                <a:spLocks noChangeArrowheads="1"/>
              </p:cNvSpPr>
              <p:nvPr/>
            </p:nvSpPr>
            <p:spPr bwMode="auto">
              <a:xfrm>
                <a:off x="2102" y="2202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S1.15.11.2C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78" name="Freeform 506"/>
              <p:cNvSpPr>
                <a:spLocks/>
              </p:cNvSpPr>
              <p:nvPr/>
            </p:nvSpPr>
            <p:spPr bwMode="auto">
              <a:xfrm>
                <a:off x="2100" y="2216"/>
                <a:ext cx="0" cy="232"/>
              </a:xfrm>
              <a:custGeom>
                <a:avLst/>
                <a:gdLst>
                  <a:gd name="T0" fmla="*/ 232 h 232"/>
                  <a:gd name="T1" fmla="*/ 0 h 232"/>
                  <a:gd name="T2" fmla="*/ 0 h 23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32">
                    <a:moveTo>
                      <a:pt x="0" y="232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79" name="Rectangle 507"/>
              <p:cNvSpPr>
                <a:spLocks noChangeArrowheads="1"/>
              </p:cNvSpPr>
              <p:nvPr/>
            </p:nvSpPr>
            <p:spPr bwMode="auto">
              <a:xfrm>
                <a:off x="2102" y="2241"/>
                <a:ext cx="142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S1.16.01.1G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80" name="Freeform 508"/>
              <p:cNvSpPr>
                <a:spLocks/>
              </p:cNvSpPr>
              <p:nvPr/>
            </p:nvSpPr>
            <p:spPr bwMode="auto">
              <a:xfrm>
                <a:off x="2100" y="2255"/>
                <a:ext cx="0" cy="213"/>
              </a:xfrm>
              <a:custGeom>
                <a:avLst/>
                <a:gdLst>
                  <a:gd name="T0" fmla="*/ 213 h 213"/>
                  <a:gd name="T1" fmla="*/ 0 h 213"/>
                  <a:gd name="T2" fmla="*/ 0 h 21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13">
                    <a:moveTo>
                      <a:pt x="0" y="213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81" name="Rectangle 509"/>
              <p:cNvSpPr>
                <a:spLocks noChangeArrowheads="1"/>
              </p:cNvSpPr>
              <p:nvPr/>
            </p:nvSpPr>
            <p:spPr bwMode="auto">
              <a:xfrm>
                <a:off x="2102" y="2280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S1.15.11.2D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82" name="Freeform 510"/>
              <p:cNvSpPr>
                <a:spLocks/>
              </p:cNvSpPr>
              <p:nvPr/>
            </p:nvSpPr>
            <p:spPr bwMode="auto">
              <a:xfrm>
                <a:off x="2100" y="2293"/>
                <a:ext cx="0" cy="194"/>
              </a:xfrm>
              <a:custGeom>
                <a:avLst/>
                <a:gdLst>
                  <a:gd name="T0" fmla="*/ 194 h 194"/>
                  <a:gd name="T1" fmla="*/ 0 h 194"/>
                  <a:gd name="T2" fmla="*/ 0 h 19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94">
                    <a:moveTo>
                      <a:pt x="0" y="194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83" name="Rectangle 511"/>
              <p:cNvSpPr>
                <a:spLocks noChangeArrowheads="1"/>
              </p:cNvSpPr>
              <p:nvPr/>
            </p:nvSpPr>
            <p:spPr bwMode="auto">
              <a:xfrm>
                <a:off x="2102" y="2319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S1.15.11.1A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84" name="Freeform 512"/>
              <p:cNvSpPr>
                <a:spLocks/>
              </p:cNvSpPr>
              <p:nvPr/>
            </p:nvSpPr>
            <p:spPr bwMode="auto">
              <a:xfrm>
                <a:off x="2100" y="2332"/>
                <a:ext cx="0" cy="175"/>
              </a:xfrm>
              <a:custGeom>
                <a:avLst/>
                <a:gdLst>
                  <a:gd name="T0" fmla="*/ 175 h 175"/>
                  <a:gd name="T1" fmla="*/ 0 h 175"/>
                  <a:gd name="T2" fmla="*/ 0 h 17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75">
                    <a:moveTo>
                      <a:pt x="0" y="175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85" name="Rectangle 513"/>
              <p:cNvSpPr>
                <a:spLocks noChangeArrowheads="1"/>
              </p:cNvSpPr>
              <p:nvPr/>
            </p:nvSpPr>
            <p:spPr bwMode="auto">
              <a:xfrm>
                <a:off x="2102" y="2358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S1.15.11.2A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86" name="Freeform 514"/>
              <p:cNvSpPr>
                <a:spLocks/>
              </p:cNvSpPr>
              <p:nvPr/>
            </p:nvSpPr>
            <p:spPr bwMode="auto">
              <a:xfrm>
                <a:off x="2100" y="2371"/>
                <a:ext cx="0" cy="155"/>
              </a:xfrm>
              <a:custGeom>
                <a:avLst/>
                <a:gdLst>
                  <a:gd name="T0" fmla="*/ 155 h 155"/>
                  <a:gd name="T1" fmla="*/ 0 h 155"/>
                  <a:gd name="T2" fmla="*/ 0 h 15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55">
                    <a:moveTo>
                      <a:pt x="0" y="155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87" name="Rectangle 515"/>
              <p:cNvSpPr>
                <a:spLocks noChangeArrowheads="1"/>
              </p:cNvSpPr>
              <p:nvPr/>
            </p:nvSpPr>
            <p:spPr bwMode="auto">
              <a:xfrm>
                <a:off x="2102" y="2397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S1.15.11.1B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88" name="Freeform 516"/>
              <p:cNvSpPr>
                <a:spLocks/>
              </p:cNvSpPr>
              <p:nvPr/>
            </p:nvSpPr>
            <p:spPr bwMode="auto">
              <a:xfrm>
                <a:off x="2100" y="2410"/>
                <a:ext cx="0" cy="136"/>
              </a:xfrm>
              <a:custGeom>
                <a:avLst/>
                <a:gdLst>
                  <a:gd name="T0" fmla="*/ 136 h 136"/>
                  <a:gd name="T1" fmla="*/ 0 h 136"/>
                  <a:gd name="T2" fmla="*/ 0 h 1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36">
                    <a:moveTo>
                      <a:pt x="0" y="136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89" name="Rectangle 517"/>
              <p:cNvSpPr>
                <a:spLocks noChangeArrowheads="1"/>
              </p:cNvSpPr>
              <p:nvPr/>
            </p:nvSpPr>
            <p:spPr bwMode="auto">
              <a:xfrm>
                <a:off x="2102" y="2436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S1-A53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90" name="Freeform 518"/>
              <p:cNvSpPr>
                <a:spLocks/>
              </p:cNvSpPr>
              <p:nvPr/>
            </p:nvSpPr>
            <p:spPr bwMode="auto">
              <a:xfrm>
                <a:off x="2100" y="2449"/>
                <a:ext cx="0" cy="116"/>
              </a:xfrm>
              <a:custGeom>
                <a:avLst/>
                <a:gdLst>
                  <a:gd name="T0" fmla="*/ 116 h 116"/>
                  <a:gd name="T1" fmla="*/ 0 h 116"/>
                  <a:gd name="T2" fmla="*/ 0 h 11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16">
                    <a:moveTo>
                      <a:pt x="0" y="116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91" name="Rectangle 519"/>
              <p:cNvSpPr>
                <a:spLocks noChangeArrowheads="1"/>
              </p:cNvSpPr>
              <p:nvPr/>
            </p:nvSpPr>
            <p:spPr bwMode="auto">
              <a:xfrm>
                <a:off x="2102" y="2475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S4-A21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92" name="Freeform 520"/>
              <p:cNvSpPr>
                <a:spLocks/>
              </p:cNvSpPr>
              <p:nvPr/>
            </p:nvSpPr>
            <p:spPr bwMode="auto">
              <a:xfrm>
                <a:off x="2100" y="2488"/>
                <a:ext cx="0" cy="97"/>
              </a:xfrm>
              <a:custGeom>
                <a:avLst/>
                <a:gdLst>
                  <a:gd name="T0" fmla="*/ 97 h 97"/>
                  <a:gd name="T1" fmla="*/ 0 h 97"/>
                  <a:gd name="T2" fmla="*/ 0 h 9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97">
                    <a:moveTo>
                      <a:pt x="0" y="97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93" name="Rectangle 521"/>
              <p:cNvSpPr>
                <a:spLocks noChangeArrowheads="1"/>
              </p:cNvSpPr>
              <p:nvPr/>
            </p:nvSpPr>
            <p:spPr bwMode="auto">
              <a:xfrm>
                <a:off x="2102" y="2514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S4-A22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94" name="Freeform 522"/>
              <p:cNvSpPr>
                <a:spLocks/>
              </p:cNvSpPr>
              <p:nvPr/>
            </p:nvSpPr>
            <p:spPr bwMode="auto">
              <a:xfrm>
                <a:off x="2100" y="2527"/>
                <a:ext cx="0" cy="77"/>
              </a:xfrm>
              <a:custGeom>
                <a:avLst/>
                <a:gdLst>
                  <a:gd name="T0" fmla="*/ 77 h 77"/>
                  <a:gd name="T1" fmla="*/ 0 h 77"/>
                  <a:gd name="T2" fmla="*/ 0 h 7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7">
                    <a:moveTo>
                      <a:pt x="0" y="77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95" name="Rectangle 523"/>
              <p:cNvSpPr>
                <a:spLocks noChangeArrowheads="1"/>
              </p:cNvSpPr>
              <p:nvPr/>
            </p:nvSpPr>
            <p:spPr bwMode="auto">
              <a:xfrm>
                <a:off x="2102" y="2553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S4-A34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96" name="Freeform 524"/>
              <p:cNvSpPr>
                <a:spLocks/>
              </p:cNvSpPr>
              <p:nvPr/>
            </p:nvSpPr>
            <p:spPr bwMode="auto">
              <a:xfrm>
                <a:off x="2100" y="2566"/>
                <a:ext cx="0" cy="58"/>
              </a:xfrm>
              <a:custGeom>
                <a:avLst/>
                <a:gdLst>
                  <a:gd name="T0" fmla="*/ 58 h 58"/>
                  <a:gd name="T1" fmla="*/ 0 h 58"/>
                  <a:gd name="T2" fmla="*/ 0 h 5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8">
                    <a:moveTo>
                      <a:pt x="0" y="58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97" name="Rectangle 525"/>
              <p:cNvSpPr>
                <a:spLocks noChangeArrowheads="1"/>
              </p:cNvSpPr>
              <p:nvPr/>
            </p:nvSpPr>
            <p:spPr bwMode="auto">
              <a:xfrm>
                <a:off x="2102" y="2592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S4.16.03.1D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98" name="Freeform 526"/>
              <p:cNvSpPr>
                <a:spLocks/>
              </p:cNvSpPr>
              <p:nvPr/>
            </p:nvSpPr>
            <p:spPr bwMode="auto">
              <a:xfrm>
                <a:off x="2100" y="2605"/>
                <a:ext cx="0" cy="38"/>
              </a:xfrm>
              <a:custGeom>
                <a:avLst/>
                <a:gdLst>
                  <a:gd name="T0" fmla="*/ 38 h 38"/>
                  <a:gd name="T1" fmla="*/ 0 h 38"/>
                  <a:gd name="T2" fmla="*/ 0 h 3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8">
                    <a:moveTo>
                      <a:pt x="0" y="38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99" name="Rectangle 527"/>
              <p:cNvSpPr>
                <a:spLocks noChangeArrowheads="1"/>
              </p:cNvSpPr>
              <p:nvPr/>
            </p:nvSpPr>
            <p:spPr bwMode="auto">
              <a:xfrm>
                <a:off x="2102" y="2630"/>
                <a:ext cx="13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S1.16.01.1F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00" name="Freeform 528"/>
              <p:cNvSpPr>
                <a:spLocks/>
              </p:cNvSpPr>
              <p:nvPr/>
            </p:nvSpPr>
            <p:spPr bwMode="auto">
              <a:xfrm>
                <a:off x="2100" y="2644"/>
                <a:ext cx="0" cy="19"/>
              </a:xfrm>
              <a:custGeom>
                <a:avLst/>
                <a:gdLst>
                  <a:gd name="T0" fmla="*/ 19 h 19"/>
                  <a:gd name="T1" fmla="*/ 0 h 19"/>
                  <a:gd name="T2" fmla="*/ 0 h 1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9">
                    <a:moveTo>
                      <a:pt x="0" y="19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1" name="Rectangle 529"/>
              <p:cNvSpPr>
                <a:spLocks noChangeArrowheads="1"/>
              </p:cNvSpPr>
              <p:nvPr/>
            </p:nvSpPr>
            <p:spPr bwMode="auto">
              <a:xfrm>
                <a:off x="2102" y="2669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S1.16.01.1D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02" name="Freeform 530"/>
              <p:cNvSpPr>
                <a:spLocks/>
              </p:cNvSpPr>
              <p:nvPr/>
            </p:nvSpPr>
            <p:spPr bwMode="auto">
              <a:xfrm>
                <a:off x="2100" y="2664"/>
                <a:ext cx="0" cy="19"/>
              </a:xfrm>
              <a:custGeom>
                <a:avLst/>
                <a:gdLst>
                  <a:gd name="T0" fmla="*/ 0 h 19"/>
                  <a:gd name="T1" fmla="*/ 19 h 19"/>
                  <a:gd name="T2" fmla="*/ 19 h 1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9">
                    <a:moveTo>
                      <a:pt x="0" y="0"/>
                    </a:moveTo>
                    <a:lnTo>
                      <a:pt x="0" y="19"/>
                    </a:lnTo>
                    <a:lnTo>
                      <a:pt x="0" y="19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3" name="Line 531"/>
              <p:cNvSpPr>
                <a:spLocks noChangeShapeType="1"/>
              </p:cNvSpPr>
              <p:nvPr/>
            </p:nvSpPr>
            <p:spPr bwMode="auto">
              <a:xfrm>
                <a:off x="2100" y="2431"/>
                <a:ext cx="0" cy="252"/>
              </a:xfrm>
              <a:prstGeom prst="line">
                <a:avLst/>
              </a:pr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4" name="Freeform 532"/>
              <p:cNvSpPr>
                <a:spLocks/>
              </p:cNvSpPr>
              <p:nvPr/>
            </p:nvSpPr>
            <p:spPr bwMode="auto">
              <a:xfrm>
                <a:off x="2056" y="2275"/>
                <a:ext cx="44" cy="155"/>
              </a:xfrm>
              <a:custGeom>
                <a:avLst/>
                <a:gdLst>
                  <a:gd name="T0" fmla="*/ 0 w 44"/>
                  <a:gd name="T1" fmla="*/ 0 h 155"/>
                  <a:gd name="T2" fmla="*/ 0 w 44"/>
                  <a:gd name="T3" fmla="*/ 155 h 155"/>
                  <a:gd name="T4" fmla="*/ 44 w 44"/>
                  <a:gd name="T5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155">
                    <a:moveTo>
                      <a:pt x="0" y="0"/>
                    </a:moveTo>
                    <a:lnTo>
                      <a:pt x="0" y="155"/>
                    </a:lnTo>
                    <a:lnTo>
                      <a:pt x="44" y="155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5" name="Freeform 533"/>
              <p:cNvSpPr>
                <a:spLocks/>
              </p:cNvSpPr>
              <p:nvPr/>
            </p:nvSpPr>
            <p:spPr bwMode="auto">
              <a:xfrm>
                <a:off x="2013" y="2168"/>
                <a:ext cx="43" cy="106"/>
              </a:xfrm>
              <a:custGeom>
                <a:avLst/>
                <a:gdLst>
                  <a:gd name="T0" fmla="*/ 0 w 43"/>
                  <a:gd name="T1" fmla="*/ 0 h 106"/>
                  <a:gd name="T2" fmla="*/ 0 w 43"/>
                  <a:gd name="T3" fmla="*/ 106 h 106"/>
                  <a:gd name="T4" fmla="*/ 43 w 43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106">
                    <a:moveTo>
                      <a:pt x="0" y="0"/>
                    </a:moveTo>
                    <a:lnTo>
                      <a:pt x="0" y="106"/>
                    </a:lnTo>
                    <a:lnTo>
                      <a:pt x="43" y="106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6" name="Freeform 534"/>
              <p:cNvSpPr>
                <a:spLocks/>
              </p:cNvSpPr>
              <p:nvPr/>
            </p:nvSpPr>
            <p:spPr bwMode="auto">
              <a:xfrm>
                <a:off x="1994" y="1842"/>
                <a:ext cx="19" cy="325"/>
              </a:xfrm>
              <a:custGeom>
                <a:avLst/>
                <a:gdLst>
                  <a:gd name="T0" fmla="*/ 0 w 19"/>
                  <a:gd name="T1" fmla="*/ 0 h 325"/>
                  <a:gd name="T2" fmla="*/ 0 w 19"/>
                  <a:gd name="T3" fmla="*/ 325 h 325"/>
                  <a:gd name="T4" fmla="*/ 19 w 19"/>
                  <a:gd name="T5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325">
                    <a:moveTo>
                      <a:pt x="0" y="0"/>
                    </a:moveTo>
                    <a:lnTo>
                      <a:pt x="0" y="325"/>
                    </a:lnTo>
                    <a:lnTo>
                      <a:pt x="19" y="325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7" name="Freeform 535"/>
              <p:cNvSpPr>
                <a:spLocks/>
              </p:cNvSpPr>
              <p:nvPr/>
            </p:nvSpPr>
            <p:spPr bwMode="auto">
              <a:xfrm>
                <a:off x="1912" y="1841"/>
                <a:ext cx="82" cy="509"/>
              </a:xfrm>
              <a:custGeom>
                <a:avLst/>
                <a:gdLst>
                  <a:gd name="T0" fmla="*/ 0 w 82"/>
                  <a:gd name="T1" fmla="*/ 509 h 509"/>
                  <a:gd name="T2" fmla="*/ 0 w 82"/>
                  <a:gd name="T3" fmla="*/ 0 h 509"/>
                  <a:gd name="T4" fmla="*/ 82 w 82"/>
                  <a:gd name="T5" fmla="*/ 0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2" h="509">
                    <a:moveTo>
                      <a:pt x="0" y="509"/>
                    </a:moveTo>
                    <a:lnTo>
                      <a:pt x="0" y="0"/>
                    </a:lnTo>
                    <a:lnTo>
                      <a:pt x="82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8" name="Rectangle 536"/>
              <p:cNvSpPr>
                <a:spLocks noChangeArrowheads="1"/>
              </p:cNvSpPr>
              <p:nvPr/>
            </p:nvSpPr>
            <p:spPr bwMode="auto">
              <a:xfrm>
                <a:off x="2075" y="2708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S1-A15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09" name="Freeform 537"/>
              <p:cNvSpPr>
                <a:spLocks/>
              </p:cNvSpPr>
              <p:nvPr/>
            </p:nvSpPr>
            <p:spPr bwMode="auto">
              <a:xfrm>
                <a:off x="2073" y="2722"/>
                <a:ext cx="0" cy="18"/>
              </a:xfrm>
              <a:custGeom>
                <a:avLst/>
                <a:gdLst>
                  <a:gd name="T0" fmla="*/ 18 h 18"/>
                  <a:gd name="T1" fmla="*/ 0 h 18"/>
                  <a:gd name="T2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8">
                    <a:moveTo>
                      <a:pt x="0" y="18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0" name="Rectangle 538"/>
              <p:cNvSpPr>
                <a:spLocks noChangeArrowheads="1"/>
              </p:cNvSpPr>
              <p:nvPr/>
            </p:nvSpPr>
            <p:spPr bwMode="auto">
              <a:xfrm>
                <a:off x="2075" y="2747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S1-A16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11" name="Freeform 539"/>
              <p:cNvSpPr>
                <a:spLocks/>
              </p:cNvSpPr>
              <p:nvPr/>
            </p:nvSpPr>
            <p:spPr bwMode="auto">
              <a:xfrm>
                <a:off x="2073" y="2742"/>
                <a:ext cx="0" cy="19"/>
              </a:xfrm>
              <a:custGeom>
                <a:avLst/>
                <a:gdLst>
                  <a:gd name="T0" fmla="*/ 0 h 19"/>
                  <a:gd name="T1" fmla="*/ 19 h 19"/>
                  <a:gd name="T2" fmla="*/ 19 h 1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9">
                    <a:moveTo>
                      <a:pt x="0" y="0"/>
                    </a:moveTo>
                    <a:lnTo>
                      <a:pt x="0" y="19"/>
                    </a:lnTo>
                    <a:lnTo>
                      <a:pt x="0" y="19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2" name="Rectangle 540"/>
              <p:cNvSpPr>
                <a:spLocks noChangeArrowheads="1"/>
              </p:cNvSpPr>
              <p:nvPr/>
            </p:nvSpPr>
            <p:spPr bwMode="auto">
              <a:xfrm>
                <a:off x="2075" y="2786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S1-A14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13" name="Freeform 541"/>
              <p:cNvSpPr>
                <a:spLocks/>
              </p:cNvSpPr>
              <p:nvPr/>
            </p:nvSpPr>
            <p:spPr bwMode="auto">
              <a:xfrm>
                <a:off x="2073" y="2762"/>
                <a:ext cx="0" cy="38"/>
              </a:xfrm>
              <a:custGeom>
                <a:avLst/>
                <a:gdLst>
                  <a:gd name="T0" fmla="*/ 0 h 38"/>
                  <a:gd name="T1" fmla="*/ 38 h 38"/>
                  <a:gd name="T2" fmla="*/ 38 h 3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8">
                    <a:moveTo>
                      <a:pt x="0" y="0"/>
                    </a:moveTo>
                    <a:lnTo>
                      <a:pt x="0" y="38"/>
                    </a:lnTo>
                    <a:lnTo>
                      <a:pt x="0" y="38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4" name="Line 542"/>
              <p:cNvSpPr>
                <a:spLocks noChangeShapeType="1"/>
              </p:cNvSpPr>
              <p:nvPr/>
            </p:nvSpPr>
            <p:spPr bwMode="auto">
              <a:xfrm>
                <a:off x="2073" y="2722"/>
                <a:ext cx="0" cy="38"/>
              </a:xfrm>
              <a:prstGeom prst="line">
                <a:avLst/>
              </a:pr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5" name="Freeform 543"/>
              <p:cNvSpPr>
                <a:spLocks/>
              </p:cNvSpPr>
              <p:nvPr/>
            </p:nvSpPr>
            <p:spPr bwMode="auto">
              <a:xfrm>
                <a:off x="2040" y="2761"/>
                <a:ext cx="33" cy="38"/>
              </a:xfrm>
              <a:custGeom>
                <a:avLst/>
                <a:gdLst>
                  <a:gd name="T0" fmla="*/ 0 w 33"/>
                  <a:gd name="T1" fmla="*/ 38 h 38"/>
                  <a:gd name="T2" fmla="*/ 0 w 33"/>
                  <a:gd name="T3" fmla="*/ 0 h 38"/>
                  <a:gd name="T4" fmla="*/ 33 w 33"/>
                  <a:gd name="T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38">
                    <a:moveTo>
                      <a:pt x="0" y="38"/>
                    </a:moveTo>
                    <a:lnTo>
                      <a:pt x="0" y="0"/>
                    </a:lnTo>
                    <a:lnTo>
                      <a:pt x="33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6" name="Rectangle 544"/>
              <p:cNvSpPr>
                <a:spLocks noChangeArrowheads="1"/>
              </p:cNvSpPr>
              <p:nvPr/>
            </p:nvSpPr>
            <p:spPr bwMode="auto">
              <a:xfrm>
                <a:off x="2054" y="2825"/>
                <a:ext cx="45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Pectobacterium carotovorum </a:t>
                </a: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NCPPB312T</a:t>
                </a:r>
                <a:endParaRPr kumimoji="0" lang="fr-F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17" name="Freeform 545"/>
              <p:cNvSpPr>
                <a:spLocks/>
              </p:cNvSpPr>
              <p:nvPr/>
            </p:nvSpPr>
            <p:spPr bwMode="auto">
              <a:xfrm>
                <a:off x="2040" y="2800"/>
                <a:ext cx="12" cy="39"/>
              </a:xfrm>
              <a:custGeom>
                <a:avLst/>
                <a:gdLst>
                  <a:gd name="T0" fmla="*/ 0 w 12"/>
                  <a:gd name="T1" fmla="*/ 0 h 39"/>
                  <a:gd name="T2" fmla="*/ 0 w 12"/>
                  <a:gd name="T3" fmla="*/ 39 h 39"/>
                  <a:gd name="T4" fmla="*/ 12 w 12"/>
                  <a:gd name="T5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39">
                    <a:moveTo>
                      <a:pt x="0" y="0"/>
                    </a:moveTo>
                    <a:lnTo>
                      <a:pt x="0" y="39"/>
                    </a:lnTo>
                    <a:lnTo>
                      <a:pt x="12" y="39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8" name="Freeform 546"/>
              <p:cNvSpPr>
                <a:spLocks/>
              </p:cNvSpPr>
              <p:nvPr/>
            </p:nvSpPr>
            <p:spPr bwMode="auto">
              <a:xfrm>
                <a:off x="1987" y="2800"/>
                <a:ext cx="53" cy="60"/>
              </a:xfrm>
              <a:custGeom>
                <a:avLst/>
                <a:gdLst>
                  <a:gd name="T0" fmla="*/ 0 w 53"/>
                  <a:gd name="T1" fmla="*/ 60 h 60"/>
                  <a:gd name="T2" fmla="*/ 0 w 53"/>
                  <a:gd name="T3" fmla="*/ 0 h 60"/>
                  <a:gd name="T4" fmla="*/ 53 w 53"/>
                  <a:gd name="T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60">
                    <a:moveTo>
                      <a:pt x="0" y="60"/>
                    </a:moveTo>
                    <a:lnTo>
                      <a:pt x="0" y="0"/>
                    </a:lnTo>
                    <a:lnTo>
                      <a:pt x="53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9" name="Rectangle 547"/>
              <p:cNvSpPr>
                <a:spLocks noChangeArrowheads="1"/>
              </p:cNvSpPr>
              <p:nvPr/>
            </p:nvSpPr>
            <p:spPr bwMode="auto">
              <a:xfrm>
                <a:off x="2078" y="2864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S4-A19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20" name="Freeform 548"/>
              <p:cNvSpPr>
                <a:spLocks/>
              </p:cNvSpPr>
              <p:nvPr/>
            </p:nvSpPr>
            <p:spPr bwMode="auto">
              <a:xfrm>
                <a:off x="2024" y="2878"/>
                <a:ext cx="51" cy="44"/>
              </a:xfrm>
              <a:custGeom>
                <a:avLst/>
                <a:gdLst>
                  <a:gd name="T0" fmla="*/ 0 w 51"/>
                  <a:gd name="T1" fmla="*/ 44 h 44"/>
                  <a:gd name="T2" fmla="*/ 0 w 51"/>
                  <a:gd name="T3" fmla="*/ 0 h 44"/>
                  <a:gd name="T4" fmla="*/ 51 w 51"/>
                  <a:gd name="T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" h="44">
                    <a:moveTo>
                      <a:pt x="0" y="44"/>
                    </a:moveTo>
                    <a:lnTo>
                      <a:pt x="0" y="0"/>
                    </a:lnTo>
                    <a:lnTo>
                      <a:pt x="51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21" name="Rectangle 549"/>
              <p:cNvSpPr>
                <a:spLocks noChangeArrowheads="1"/>
              </p:cNvSpPr>
              <p:nvPr/>
            </p:nvSpPr>
            <p:spPr bwMode="auto">
              <a:xfrm>
                <a:off x="2059" y="2903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S4-A18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22" name="Freeform 550"/>
              <p:cNvSpPr>
                <a:spLocks/>
              </p:cNvSpPr>
              <p:nvPr/>
            </p:nvSpPr>
            <p:spPr bwMode="auto">
              <a:xfrm>
                <a:off x="2030" y="2916"/>
                <a:ext cx="26" cy="51"/>
              </a:xfrm>
              <a:custGeom>
                <a:avLst/>
                <a:gdLst>
                  <a:gd name="T0" fmla="*/ 0 w 26"/>
                  <a:gd name="T1" fmla="*/ 51 h 51"/>
                  <a:gd name="T2" fmla="*/ 0 w 26"/>
                  <a:gd name="T3" fmla="*/ 0 h 51"/>
                  <a:gd name="T4" fmla="*/ 26 w 26"/>
                  <a:gd name="T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51">
                    <a:moveTo>
                      <a:pt x="0" y="51"/>
                    </a:moveTo>
                    <a:lnTo>
                      <a:pt x="0" y="0"/>
                    </a:lnTo>
                    <a:lnTo>
                      <a:pt x="26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23" name="Rectangle 551"/>
              <p:cNvSpPr>
                <a:spLocks noChangeArrowheads="1"/>
              </p:cNvSpPr>
              <p:nvPr/>
            </p:nvSpPr>
            <p:spPr bwMode="auto">
              <a:xfrm>
                <a:off x="2214" y="2942"/>
                <a:ext cx="143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S4-16-03-3A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24" name="Freeform 552"/>
              <p:cNvSpPr>
                <a:spLocks/>
              </p:cNvSpPr>
              <p:nvPr/>
            </p:nvSpPr>
            <p:spPr bwMode="auto">
              <a:xfrm>
                <a:off x="2078" y="2955"/>
                <a:ext cx="133" cy="19"/>
              </a:xfrm>
              <a:custGeom>
                <a:avLst/>
                <a:gdLst>
                  <a:gd name="T0" fmla="*/ 0 w 133"/>
                  <a:gd name="T1" fmla="*/ 19 h 19"/>
                  <a:gd name="T2" fmla="*/ 0 w 133"/>
                  <a:gd name="T3" fmla="*/ 0 h 19"/>
                  <a:gd name="T4" fmla="*/ 133 w 133"/>
                  <a:gd name="T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3" h="19">
                    <a:moveTo>
                      <a:pt x="0" y="19"/>
                    </a:moveTo>
                    <a:lnTo>
                      <a:pt x="0" y="0"/>
                    </a:lnTo>
                    <a:lnTo>
                      <a:pt x="133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25" name="Rectangle 553"/>
              <p:cNvSpPr>
                <a:spLocks noChangeArrowheads="1"/>
              </p:cNvSpPr>
              <p:nvPr/>
            </p:nvSpPr>
            <p:spPr bwMode="auto">
              <a:xfrm>
                <a:off x="2126" y="2981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S4-A33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26" name="Freeform 554"/>
              <p:cNvSpPr>
                <a:spLocks/>
              </p:cNvSpPr>
              <p:nvPr/>
            </p:nvSpPr>
            <p:spPr bwMode="auto">
              <a:xfrm>
                <a:off x="2078" y="2976"/>
                <a:ext cx="46" cy="18"/>
              </a:xfrm>
              <a:custGeom>
                <a:avLst/>
                <a:gdLst>
                  <a:gd name="T0" fmla="*/ 0 w 46"/>
                  <a:gd name="T1" fmla="*/ 0 h 18"/>
                  <a:gd name="T2" fmla="*/ 0 w 46"/>
                  <a:gd name="T3" fmla="*/ 18 h 18"/>
                  <a:gd name="T4" fmla="*/ 46 w 46"/>
                  <a:gd name="T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18">
                    <a:moveTo>
                      <a:pt x="0" y="0"/>
                    </a:moveTo>
                    <a:lnTo>
                      <a:pt x="0" y="18"/>
                    </a:lnTo>
                    <a:lnTo>
                      <a:pt x="46" y="18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27" name="Freeform 555"/>
              <p:cNvSpPr>
                <a:spLocks/>
              </p:cNvSpPr>
              <p:nvPr/>
            </p:nvSpPr>
            <p:spPr bwMode="auto">
              <a:xfrm>
                <a:off x="2049" y="2975"/>
                <a:ext cx="29" cy="43"/>
              </a:xfrm>
              <a:custGeom>
                <a:avLst/>
                <a:gdLst>
                  <a:gd name="T0" fmla="*/ 0 w 29"/>
                  <a:gd name="T1" fmla="*/ 43 h 43"/>
                  <a:gd name="T2" fmla="*/ 0 w 29"/>
                  <a:gd name="T3" fmla="*/ 0 h 43"/>
                  <a:gd name="T4" fmla="*/ 29 w 29"/>
                  <a:gd name="T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43">
                    <a:moveTo>
                      <a:pt x="0" y="43"/>
                    </a:moveTo>
                    <a:lnTo>
                      <a:pt x="0" y="0"/>
                    </a:lnTo>
                    <a:lnTo>
                      <a:pt x="29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28" name="Rectangle 556"/>
              <p:cNvSpPr>
                <a:spLocks noChangeArrowheads="1"/>
              </p:cNvSpPr>
              <p:nvPr/>
            </p:nvSpPr>
            <p:spPr bwMode="auto">
              <a:xfrm>
                <a:off x="2196" y="3020"/>
                <a:ext cx="87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S4-A35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29" name="Freeform 557"/>
              <p:cNvSpPr>
                <a:spLocks/>
              </p:cNvSpPr>
              <p:nvPr/>
            </p:nvSpPr>
            <p:spPr bwMode="auto">
              <a:xfrm>
                <a:off x="2067" y="3033"/>
                <a:ext cx="126" cy="29"/>
              </a:xfrm>
              <a:custGeom>
                <a:avLst/>
                <a:gdLst>
                  <a:gd name="T0" fmla="*/ 0 w 126"/>
                  <a:gd name="T1" fmla="*/ 29 h 29"/>
                  <a:gd name="T2" fmla="*/ 0 w 126"/>
                  <a:gd name="T3" fmla="*/ 0 h 29"/>
                  <a:gd name="T4" fmla="*/ 126 w 126"/>
                  <a:gd name="T5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6" h="29">
                    <a:moveTo>
                      <a:pt x="0" y="29"/>
                    </a:moveTo>
                    <a:lnTo>
                      <a:pt x="0" y="0"/>
                    </a:lnTo>
                    <a:lnTo>
                      <a:pt x="126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0" name="Rectangle 558"/>
              <p:cNvSpPr>
                <a:spLocks noChangeArrowheads="1"/>
              </p:cNvSpPr>
              <p:nvPr/>
            </p:nvSpPr>
            <p:spPr bwMode="auto">
              <a:xfrm>
                <a:off x="2078" y="3059"/>
                <a:ext cx="143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S4-16-03-2B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31" name="Freeform 559"/>
              <p:cNvSpPr>
                <a:spLocks/>
              </p:cNvSpPr>
              <p:nvPr/>
            </p:nvSpPr>
            <p:spPr bwMode="auto">
              <a:xfrm>
                <a:off x="2075" y="3072"/>
                <a:ext cx="0" cy="19"/>
              </a:xfrm>
              <a:custGeom>
                <a:avLst/>
                <a:gdLst>
                  <a:gd name="T0" fmla="*/ 19 h 19"/>
                  <a:gd name="T1" fmla="*/ 0 h 19"/>
                  <a:gd name="T2" fmla="*/ 0 h 1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9">
                    <a:moveTo>
                      <a:pt x="0" y="19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2" name="Rectangle 560"/>
              <p:cNvSpPr>
                <a:spLocks noChangeArrowheads="1"/>
              </p:cNvSpPr>
              <p:nvPr/>
            </p:nvSpPr>
            <p:spPr bwMode="auto">
              <a:xfrm>
                <a:off x="2078" y="3098"/>
                <a:ext cx="392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Pectobacterium polaris </a:t>
                </a: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NIBIO1006T</a:t>
                </a:r>
                <a:endParaRPr kumimoji="0" lang="fr-F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33" name="Freeform 561"/>
              <p:cNvSpPr>
                <a:spLocks/>
              </p:cNvSpPr>
              <p:nvPr/>
            </p:nvSpPr>
            <p:spPr bwMode="auto">
              <a:xfrm>
                <a:off x="2075" y="3093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18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18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4" name="Freeform 562"/>
              <p:cNvSpPr>
                <a:spLocks/>
              </p:cNvSpPr>
              <p:nvPr/>
            </p:nvSpPr>
            <p:spPr bwMode="auto">
              <a:xfrm>
                <a:off x="2067" y="3063"/>
                <a:ext cx="8" cy="29"/>
              </a:xfrm>
              <a:custGeom>
                <a:avLst/>
                <a:gdLst>
                  <a:gd name="T0" fmla="*/ 0 w 8"/>
                  <a:gd name="T1" fmla="*/ 0 h 29"/>
                  <a:gd name="T2" fmla="*/ 0 w 8"/>
                  <a:gd name="T3" fmla="*/ 29 h 29"/>
                  <a:gd name="T4" fmla="*/ 8 w 8"/>
                  <a:gd name="T5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9">
                    <a:moveTo>
                      <a:pt x="0" y="0"/>
                    </a:moveTo>
                    <a:lnTo>
                      <a:pt x="0" y="29"/>
                    </a:lnTo>
                    <a:lnTo>
                      <a:pt x="8" y="29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5" name="Freeform 563"/>
              <p:cNvSpPr>
                <a:spLocks/>
              </p:cNvSpPr>
              <p:nvPr/>
            </p:nvSpPr>
            <p:spPr bwMode="auto">
              <a:xfrm>
                <a:off x="2049" y="3020"/>
                <a:ext cx="18" cy="43"/>
              </a:xfrm>
              <a:custGeom>
                <a:avLst/>
                <a:gdLst>
                  <a:gd name="T0" fmla="*/ 0 w 18"/>
                  <a:gd name="T1" fmla="*/ 0 h 43"/>
                  <a:gd name="T2" fmla="*/ 0 w 18"/>
                  <a:gd name="T3" fmla="*/ 43 h 43"/>
                  <a:gd name="T4" fmla="*/ 18 w 18"/>
                  <a:gd name="T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43">
                    <a:moveTo>
                      <a:pt x="0" y="0"/>
                    </a:moveTo>
                    <a:lnTo>
                      <a:pt x="0" y="43"/>
                    </a:lnTo>
                    <a:lnTo>
                      <a:pt x="18" y="43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6" name="Freeform 564"/>
              <p:cNvSpPr>
                <a:spLocks/>
              </p:cNvSpPr>
              <p:nvPr/>
            </p:nvSpPr>
            <p:spPr bwMode="auto">
              <a:xfrm>
                <a:off x="2030" y="2968"/>
                <a:ext cx="19" cy="51"/>
              </a:xfrm>
              <a:custGeom>
                <a:avLst/>
                <a:gdLst>
                  <a:gd name="T0" fmla="*/ 0 w 19"/>
                  <a:gd name="T1" fmla="*/ 0 h 51"/>
                  <a:gd name="T2" fmla="*/ 0 w 19"/>
                  <a:gd name="T3" fmla="*/ 51 h 51"/>
                  <a:gd name="T4" fmla="*/ 19 w 19"/>
                  <a:gd name="T5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51">
                    <a:moveTo>
                      <a:pt x="0" y="0"/>
                    </a:moveTo>
                    <a:lnTo>
                      <a:pt x="0" y="51"/>
                    </a:lnTo>
                    <a:lnTo>
                      <a:pt x="19" y="51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7" name="Freeform 565"/>
              <p:cNvSpPr>
                <a:spLocks/>
              </p:cNvSpPr>
              <p:nvPr/>
            </p:nvSpPr>
            <p:spPr bwMode="auto">
              <a:xfrm>
                <a:off x="2024" y="2923"/>
                <a:ext cx="6" cy="45"/>
              </a:xfrm>
              <a:custGeom>
                <a:avLst/>
                <a:gdLst>
                  <a:gd name="T0" fmla="*/ 0 w 6"/>
                  <a:gd name="T1" fmla="*/ 0 h 45"/>
                  <a:gd name="T2" fmla="*/ 0 w 6"/>
                  <a:gd name="T3" fmla="*/ 45 h 45"/>
                  <a:gd name="T4" fmla="*/ 6 w 6"/>
                  <a:gd name="T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5">
                    <a:moveTo>
                      <a:pt x="0" y="0"/>
                    </a:moveTo>
                    <a:lnTo>
                      <a:pt x="0" y="45"/>
                    </a:lnTo>
                    <a:lnTo>
                      <a:pt x="6" y="45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8" name="Freeform 566"/>
              <p:cNvSpPr>
                <a:spLocks/>
              </p:cNvSpPr>
              <p:nvPr/>
            </p:nvSpPr>
            <p:spPr bwMode="auto">
              <a:xfrm>
                <a:off x="1987" y="2862"/>
                <a:ext cx="37" cy="61"/>
              </a:xfrm>
              <a:custGeom>
                <a:avLst/>
                <a:gdLst>
                  <a:gd name="T0" fmla="*/ 0 w 37"/>
                  <a:gd name="T1" fmla="*/ 0 h 61"/>
                  <a:gd name="T2" fmla="*/ 0 w 37"/>
                  <a:gd name="T3" fmla="*/ 61 h 61"/>
                  <a:gd name="T4" fmla="*/ 37 w 37"/>
                  <a:gd name="T5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61">
                    <a:moveTo>
                      <a:pt x="0" y="0"/>
                    </a:moveTo>
                    <a:lnTo>
                      <a:pt x="0" y="61"/>
                    </a:lnTo>
                    <a:lnTo>
                      <a:pt x="37" y="61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9" name="Freeform 567"/>
              <p:cNvSpPr>
                <a:spLocks/>
              </p:cNvSpPr>
              <p:nvPr/>
            </p:nvSpPr>
            <p:spPr bwMode="auto">
              <a:xfrm>
                <a:off x="1912" y="2351"/>
                <a:ext cx="75" cy="510"/>
              </a:xfrm>
              <a:custGeom>
                <a:avLst/>
                <a:gdLst>
                  <a:gd name="T0" fmla="*/ 0 w 75"/>
                  <a:gd name="T1" fmla="*/ 0 h 510"/>
                  <a:gd name="T2" fmla="*/ 0 w 75"/>
                  <a:gd name="T3" fmla="*/ 510 h 510"/>
                  <a:gd name="T4" fmla="*/ 75 w 75"/>
                  <a:gd name="T5" fmla="*/ 510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5" h="510">
                    <a:moveTo>
                      <a:pt x="0" y="0"/>
                    </a:moveTo>
                    <a:lnTo>
                      <a:pt x="0" y="510"/>
                    </a:lnTo>
                    <a:lnTo>
                      <a:pt x="75" y="51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40" name="Freeform 568"/>
              <p:cNvSpPr>
                <a:spLocks/>
              </p:cNvSpPr>
              <p:nvPr/>
            </p:nvSpPr>
            <p:spPr bwMode="auto">
              <a:xfrm>
                <a:off x="1880" y="2351"/>
                <a:ext cx="32" cy="398"/>
              </a:xfrm>
              <a:custGeom>
                <a:avLst/>
                <a:gdLst>
                  <a:gd name="T0" fmla="*/ 0 w 32"/>
                  <a:gd name="T1" fmla="*/ 398 h 398"/>
                  <a:gd name="T2" fmla="*/ 0 w 32"/>
                  <a:gd name="T3" fmla="*/ 0 h 398"/>
                  <a:gd name="T4" fmla="*/ 32 w 32"/>
                  <a:gd name="T5" fmla="*/ 0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398">
                    <a:moveTo>
                      <a:pt x="0" y="398"/>
                    </a:moveTo>
                    <a:lnTo>
                      <a:pt x="0" y="0"/>
                    </a:lnTo>
                    <a:lnTo>
                      <a:pt x="32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41" name="Rectangle 569"/>
              <p:cNvSpPr>
                <a:spLocks noChangeArrowheads="1"/>
              </p:cNvSpPr>
              <p:nvPr/>
            </p:nvSpPr>
            <p:spPr bwMode="auto">
              <a:xfrm>
                <a:off x="2011" y="3137"/>
                <a:ext cx="456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Pectobacterium </a:t>
                </a:r>
                <a:r>
                  <a:rPr kumimoji="0" lang="fr-FR" sz="3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aquaticum</a:t>
                </a:r>
                <a:r>
                  <a:rPr kumimoji="0" lang="fr-FR" sz="3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A12-S19-A16T</a:t>
                </a:r>
                <a:endParaRPr kumimoji="0" lang="fr-F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2" name="Freeform 570"/>
              <p:cNvSpPr>
                <a:spLocks/>
              </p:cNvSpPr>
              <p:nvPr/>
            </p:nvSpPr>
            <p:spPr bwMode="auto">
              <a:xfrm>
                <a:off x="1880" y="2751"/>
                <a:ext cx="129" cy="399"/>
              </a:xfrm>
              <a:custGeom>
                <a:avLst/>
                <a:gdLst>
                  <a:gd name="T0" fmla="*/ 0 w 129"/>
                  <a:gd name="T1" fmla="*/ 0 h 399"/>
                  <a:gd name="T2" fmla="*/ 0 w 129"/>
                  <a:gd name="T3" fmla="*/ 399 h 399"/>
                  <a:gd name="T4" fmla="*/ 129 w 129"/>
                  <a:gd name="T5" fmla="*/ 399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399">
                    <a:moveTo>
                      <a:pt x="0" y="0"/>
                    </a:moveTo>
                    <a:lnTo>
                      <a:pt x="0" y="399"/>
                    </a:lnTo>
                    <a:lnTo>
                      <a:pt x="129" y="399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43" name="Freeform 571"/>
              <p:cNvSpPr>
                <a:spLocks/>
              </p:cNvSpPr>
              <p:nvPr/>
            </p:nvSpPr>
            <p:spPr bwMode="auto">
              <a:xfrm>
                <a:off x="1822" y="2750"/>
                <a:ext cx="58" cy="266"/>
              </a:xfrm>
              <a:custGeom>
                <a:avLst/>
                <a:gdLst>
                  <a:gd name="T0" fmla="*/ 0 w 58"/>
                  <a:gd name="T1" fmla="*/ 266 h 266"/>
                  <a:gd name="T2" fmla="*/ 0 w 58"/>
                  <a:gd name="T3" fmla="*/ 0 h 266"/>
                  <a:gd name="T4" fmla="*/ 58 w 58"/>
                  <a:gd name="T5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8" h="266">
                    <a:moveTo>
                      <a:pt x="0" y="266"/>
                    </a:moveTo>
                    <a:lnTo>
                      <a:pt x="0" y="0"/>
                    </a:lnTo>
                    <a:lnTo>
                      <a:pt x="58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44" name="Rectangle 572"/>
              <p:cNvSpPr>
                <a:spLocks noChangeArrowheads="1"/>
              </p:cNvSpPr>
              <p:nvPr/>
            </p:nvSpPr>
            <p:spPr bwMode="auto">
              <a:xfrm>
                <a:off x="2059" y="3176"/>
                <a:ext cx="452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Pectobacterium </a:t>
                </a:r>
                <a:r>
                  <a:rPr kumimoji="0" lang="fr-FR" sz="3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odoriferum</a:t>
                </a:r>
                <a:r>
                  <a:rPr kumimoji="0" lang="fr-FR" sz="3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NCPPB3839T</a:t>
                </a:r>
                <a:endParaRPr kumimoji="0" lang="fr-F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5" name="Freeform 573"/>
              <p:cNvSpPr>
                <a:spLocks/>
              </p:cNvSpPr>
              <p:nvPr/>
            </p:nvSpPr>
            <p:spPr bwMode="auto">
              <a:xfrm>
                <a:off x="1923" y="3189"/>
                <a:ext cx="133" cy="94"/>
              </a:xfrm>
              <a:custGeom>
                <a:avLst/>
                <a:gdLst>
                  <a:gd name="T0" fmla="*/ 0 w 133"/>
                  <a:gd name="T1" fmla="*/ 94 h 94"/>
                  <a:gd name="T2" fmla="*/ 0 w 133"/>
                  <a:gd name="T3" fmla="*/ 0 h 94"/>
                  <a:gd name="T4" fmla="*/ 133 w 133"/>
                  <a:gd name="T5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3" h="94">
                    <a:moveTo>
                      <a:pt x="0" y="94"/>
                    </a:moveTo>
                    <a:lnTo>
                      <a:pt x="0" y="0"/>
                    </a:lnTo>
                    <a:lnTo>
                      <a:pt x="133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46" name="Rectangle 574"/>
              <p:cNvSpPr>
                <a:spLocks noChangeArrowheads="1"/>
              </p:cNvSpPr>
              <p:nvPr/>
            </p:nvSpPr>
            <p:spPr bwMode="auto">
              <a:xfrm>
                <a:off x="2145" y="3215"/>
                <a:ext cx="3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Pectobacterium versatile </a:t>
                </a: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SCC1</a:t>
                </a:r>
                <a:endParaRPr kumimoji="0" lang="fr-F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7" name="Freeform 575"/>
              <p:cNvSpPr>
                <a:spLocks/>
              </p:cNvSpPr>
              <p:nvPr/>
            </p:nvSpPr>
            <p:spPr bwMode="auto">
              <a:xfrm>
                <a:off x="2068" y="3228"/>
                <a:ext cx="75" cy="150"/>
              </a:xfrm>
              <a:custGeom>
                <a:avLst/>
                <a:gdLst>
                  <a:gd name="T0" fmla="*/ 0 w 75"/>
                  <a:gd name="T1" fmla="*/ 150 h 150"/>
                  <a:gd name="T2" fmla="*/ 0 w 75"/>
                  <a:gd name="T3" fmla="*/ 0 h 150"/>
                  <a:gd name="T4" fmla="*/ 75 w 75"/>
                  <a:gd name="T5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5" h="150">
                    <a:moveTo>
                      <a:pt x="0" y="150"/>
                    </a:moveTo>
                    <a:lnTo>
                      <a:pt x="0" y="0"/>
                    </a:lnTo>
                    <a:lnTo>
                      <a:pt x="75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48" name="Rectangle 576"/>
              <p:cNvSpPr>
                <a:spLocks noChangeArrowheads="1"/>
              </p:cNvSpPr>
              <p:nvPr/>
            </p:nvSpPr>
            <p:spPr bwMode="auto">
              <a:xfrm>
                <a:off x="2119" y="3253"/>
                <a:ext cx="75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S4-A4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9" name="Freeform 577"/>
              <p:cNvSpPr>
                <a:spLocks/>
              </p:cNvSpPr>
              <p:nvPr/>
            </p:nvSpPr>
            <p:spPr bwMode="auto">
              <a:xfrm>
                <a:off x="2117" y="3267"/>
                <a:ext cx="0" cy="262"/>
              </a:xfrm>
              <a:custGeom>
                <a:avLst/>
                <a:gdLst>
                  <a:gd name="T0" fmla="*/ 262 h 262"/>
                  <a:gd name="T1" fmla="*/ 0 h 262"/>
                  <a:gd name="T2" fmla="*/ 0 h 26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62">
                    <a:moveTo>
                      <a:pt x="0" y="262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0" name="Rectangle 578"/>
              <p:cNvSpPr>
                <a:spLocks noChangeArrowheads="1"/>
              </p:cNvSpPr>
              <p:nvPr/>
            </p:nvSpPr>
            <p:spPr bwMode="auto">
              <a:xfrm>
                <a:off x="2119" y="3292"/>
                <a:ext cx="409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Pectobacterium versatile </a:t>
                </a: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CFBP6051T</a:t>
                </a:r>
                <a:endParaRPr kumimoji="0" lang="fr-F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1" name="Freeform 579"/>
              <p:cNvSpPr>
                <a:spLocks/>
              </p:cNvSpPr>
              <p:nvPr/>
            </p:nvSpPr>
            <p:spPr bwMode="auto">
              <a:xfrm>
                <a:off x="2117" y="3306"/>
                <a:ext cx="0" cy="242"/>
              </a:xfrm>
              <a:custGeom>
                <a:avLst/>
                <a:gdLst>
                  <a:gd name="T0" fmla="*/ 242 h 242"/>
                  <a:gd name="T1" fmla="*/ 0 h 242"/>
                  <a:gd name="T2" fmla="*/ 0 h 24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42">
                    <a:moveTo>
                      <a:pt x="0" y="242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2" name="Rectangle 580"/>
              <p:cNvSpPr>
                <a:spLocks noChangeArrowheads="1"/>
              </p:cNvSpPr>
              <p:nvPr/>
            </p:nvSpPr>
            <p:spPr bwMode="auto">
              <a:xfrm>
                <a:off x="2164" y="3331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S4-A17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3" name="Freeform 581"/>
              <p:cNvSpPr>
                <a:spLocks/>
              </p:cNvSpPr>
              <p:nvPr/>
            </p:nvSpPr>
            <p:spPr bwMode="auto">
              <a:xfrm>
                <a:off x="2162" y="3345"/>
                <a:ext cx="0" cy="18"/>
              </a:xfrm>
              <a:custGeom>
                <a:avLst/>
                <a:gdLst>
                  <a:gd name="T0" fmla="*/ 18 h 18"/>
                  <a:gd name="T1" fmla="*/ 0 h 18"/>
                  <a:gd name="T2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8">
                    <a:moveTo>
                      <a:pt x="0" y="18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4" name="Rectangle 582"/>
              <p:cNvSpPr>
                <a:spLocks noChangeArrowheads="1"/>
              </p:cNvSpPr>
              <p:nvPr/>
            </p:nvSpPr>
            <p:spPr bwMode="auto">
              <a:xfrm>
                <a:off x="2164" y="3370"/>
                <a:ext cx="88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S4-A29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" name="Freeform 583"/>
              <p:cNvSpPr>
                <a:spLocks/>
              </p:cNvSpPr>
              <p:nvPr/>
            </p:nvSpPr>
            <p:spPr bwMode="auto">
              <a:xfrm>
                <a:off x="2162" y="3365"/>
                <a:ext cx="0" cy="19"/>
              </a:xfrm>
              <a:custGeom>
                <a:avLst/>
                <a:gdLst>
                  <a:gd name="T0" fmla="*/ 0 h 19"/>
                  <a:gd name="T1" fmla="*/ 19 h 19"/>
                  <a:gd name="T2" fmla="*/ 19 h 1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9">
                    <a:moveTo>
                      <a:pt x="0" y="0"/>
                    </a:moveTo>
                    <a:lnTo>
                      <a:pt x="0" y="19"/>
                    </a:lnTo>
                    <a:lnTo>
                      <a:pt x="0" y="19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6" name="Freeform 584"/>
              <p:cNvSpPr>
                <a:spLocks/>
              </p:cNvSpPr>
              <p:nvPr/>
            </p:nvSpPr>
            <p:spPr bwMode="auto">
              <a:xfrm>
                <a:off x="2117" y="3364"/>
                <a:ext cx="45" cy="214"/>
              </a:xfrm>
              <a:custGeom>
                <a:avLst/>
                <a:gdLst>
                  <a:gd name="T0" fmla="*/ 0 w 45"/>
                  <a:gd name="T1" fmla="*/ 214 h 214"/>
                  <a:gd name="T2" fmla="*/ 0 w 45"/>
                  <a:gd name="T3" fmla="*/ 0 h 214"/>
                  <a:gd name="T4" fmla="*/ 45 w 45"/>
                  <a:gd name="T5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214">
                    <a:moveTo>
                      <a:pt x="0" y="214"/>
                    </a:moveTo>
                    <a:lnTo>
                      <a:pt x="0" y="0"/>
                    </a:lnTo>
                    <a:lnTo>
                      <a:pt x="45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7" name="Rectangle 585"/>
              <p:cNvSpPr>
                <a:spLocks noChangeArrowheads="1"/>
              </p:cNvSpPr>
              <p:nvPr/>
            </p:nvSpPr>
            <p:spPr bwMode="auto">
              <a:xfrm>
                <a:off x="2209" y="3409"/>
                <a:ext cx="140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S4.16.03.3H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8" name="Freeform 586"/>
              <p:cNvSpPr>
                <a:spLocks/>
              </p:cNvSpPr>
              <p:nvPr/>
            </p:nvSpPr>
            <p:spPr bwMode="auto">
              <a:xfrm>
                <a:off x="2206" y="3423"/>
                <a:ext cx="0" cy="369"/>
              </a:xfrm>
              <a:custGeom>
                <a:avLst/>
                <a:gdLst>
                  <a:gd name="T0" fmla="*/ 369 h 369"/>
                  <a:gd name="T1" fmla="*/ 0 h 369"/>
                  <a:gd name="T2" fmla="*/ 0 h 36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69">
                    <a:moveTo>
                      <a:pt x="0" y="369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9" name="Rectangle 587"/>
              <p:cNvSpPr>
                <a:spLocks noChangeArrowheads="1"/>
              </p:cNvSpPr>
              <p:nvPr/>
            </p:nvSpPr>
            <p:spPr bwMode="auto">
              <a:xfrm>
                <a:off x="2209" y="3448"/>
                <a:ext cx="142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fr-FR" sz="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S4.16.03.3G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0" name="Freeform 588"/>
              <p:cNvSpPr>
                <a:spLocks/>
              </p:cNvSpPr>
              <p:nvPr/>
            </p:nvSpPr>
            <p:spPr bwMode="auto">
              <a:xfrm>
                <a:off x="2206" y="3462"/>
                <a:ext cx="0" cy="349"/>
              </a:xfrm>
              <a:custGeom>
                <a:avLst/>
                <a:gdLst>
                  <a:gd name="T0" fmla="*/ 349 h 349"/>
                  <a:gd name="T1" fmla="*/ 0 h 349"/>
                  <a:gd name="T2" fmla="*/ 0 h 34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49">
                    <a:moveTo>
                      <a:pt x="0" y="349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1382" name="Rectangle 590"/>
            <p:cNvSpPr>
              <a:spLocks noChangeArrowheads="1"/>
            </p:cNvSpPr>
            <p:nvPr/>
          </p:nvSpPr>
          <p:spPr bwMode="auto">
            <a:xfrm>
              <a:off x="2209" y="3487"/>
              <a:ext cx="140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S4.16.03.3K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3" name="Freeform 591"/>
            <p:cNvSpPr>
              <a:spLocks/>
            </p:cNvSpPr>
            <p:nvPr/>
          </p:nvSpPr>
          <p:spPr bwMode="auto">
            <a:xfrm>
              <a:off x="2206" y="3501"/>
              <a:ext cx="0" cy="330"/>
            </a:xfrm>
            <a:custGeom>
              <a:avLst/>
              <a:gdLst>
                <a:gd name="T0" fmla="*/ 330 h 330"/>
                <a:gd name="T1" fmla="*/ 0 h 330"/>
                <a:gd name="T2" fmla="*/ 0 h 3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30">
                  <a:moveTo>
                    <a:pt x="0" y="33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84" name="Rectangle 592"/>
            <p:cNvSpPr>
              <a:spLocks noChangeArrowheads="1"/>
            </p:cNvSpPr>
            <p:nvPr/>
          </p:nvSpPr>
          <p:spPr bwMode="auto">
            <a:xfrm>
              <a:off x="2209" y="3526"/>
              <a:ext cx="143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S4.16.03.3M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5" name="Freeform 593"/>
            <p:cNvSpPr>
              <a:spLocks/>
            </p:cNvSpPr>
            <p:nvPr/>
          </p:nvSpPr>
          <p:spPr bwMode="auto">
            <a:xfrm>
              <a:off x="2206" y="3539"/>
              <a:ext cx="0" cy="311"/>
            </a:xfrm>
            <a:custGeom>
              <a:avLst/>
              <a:gdLst>
                <a:gd name="T0" fmla="*/ 311 h 311"/>
                <a:gd name="T1" fmla="*/ 0 h 311"/>
                <a:gd name="T2" fmla="*/ 0 h 31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11">
                  <a:moveTo>
                    <a:pt x="0" y="3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86" name="Rectangle 594"/>
            <p:cNvSpPr>
              <a:spLocks noChangeArrowheads="1"/>
            </p:cNvSpPr>
            <p:nvPr/>
          </p:nvSpPr>
          <p:spPr bwMode="auto">
            <a:xfrm>
              <a:off x="2209" y="3565"/>
              <a:ext cx="142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S4.16.03.3O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7" name="Freeform 595"/>
            <p:cNvSpPr>
              <a:spLocks/>
            </p:cNvSpPr>
            <p:nvPr/>
          </p:nvSpPr>
          <p:spPr bwMode="auto">
            <a:xfrm>
              <a:off x="2206" y="3578"/>
              <a:ext cx="0" cy="292"/>
            </a:xfrm>
            <a:custGeom>
              <a:avLst/>
              <a:gdLst>
                <a:gd name="T0" fmla="*/ 292 h 292"/>
                <a:gd name="T1" fmla="*/ 0 h 292"/>
                <a:gd name="T2" fmla="*/ 0 h 29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92">
                  <a:moveTo>
                    <a:pt x="0" y="292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88" name="Rectangle 596"/>
            <p:cNvSpPr>
              <a:spLocks noChangeArrowheads="1"/>
            </p:cNvSpPr>
            <p:nvPr/>
          </p:nvSpPr>
          <p:spPr bwMode="auto">
            <a:xfrm>
              <a:off x="2209" y="3604"/>
              <a:ext cx="140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S4.16.03.3N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9" name="Freeform 597"/>
            <p:cNvSpPr>
              <a:spLocks/>
            </p:cNvSpPr>
            <p:nvPr/>
          </p:nvSpPr>
          <p:spPr bwMode="auto">
            <a:xfrm>
              <a:off x="2206" y="3617"/>
              <a:ext cx="0" cy="272"/>
            </a:xfrm>
            <a:custGeom>
              <a:avLst/>
              <a:gdLst>
                <a:gd name="T0" fmla="*/ 272 h 272"/>
                <a:gd name="T1" fmla="*/ 0 h 272"/>
                <a:gd name="T2" fmla="*/ 0 h 27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72">
                  <a:moveTo>
                    <a:pt x="0" y="272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90" name="Rectangle 598"/>
            <p:cNvSpPr>
              <a:spLocks noChangeArrowheads="1"/>
            </p:cNvSpPr>
            <p:nvPr/>
          </p:nvSpPr>
          <p:spPr bwMode="auto">
            <a:xfrm>
              <a:off x="2209" y="3643"/>
              <a:ext cx="140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S4.16.03.3R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91" name="Freeform 599"/>
            <p:cNvSpPr>
              <a:spLocks/>
            </p:cNvSpPr>
            <p:nvPr/>
          </p:nvSpPr>
          <p:spPr bwMode="auto">
            <a:xfrm>
              <a:off x="2206" y="3656"/>
              <a:ext cx="0" cy="253"/>
            </a:xfrm>
            <a:custGeom>
              <a:avLst/>
              <a:gdLst>
                <a:gd name="T0" fmla="*/ 253 h 253"/>
                <a:gd name="T1" fmla="*/ 0 h 253"/>
                <a:gd name="T2" fmla="*/ 0 h 25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53">
                  <a:moveTo>
                    <a:pt x="0" y="253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92" name="Rectangle 600"/>
            <p:cNvSpPr>
              <a:spLocks noChangeArrowheads="1"/>
            </p:cNvSpPr>
            <p:nvPr/>
          </p:nvSpPr>
          <p:spPr bwMode="auto">
            <a:xfrm>
              <a:off x="2209" y="3682"/>
              <a:ext cx="139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S4.16.03.3S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93" name="Freeform 601"/>
            <p:cNvSpPr>
              <a:spLocks/>
            </p:cNvSpPr>
            <p:nvPr/>
          </p:nvSpPr>
          <p:spPr bwMode="auto">
            <a:xfrm>
              <a:off x="2206" y="3695"/>
              <a:ext cx="0" cy="233"/>
            </a:xfrm>
            <a:custGeom>
              <a:avLst/>
              <a:gdLst>
                <a:gd name="T0" fmla="*/ 233 h 233"/>
                <a:gd name="T1" fmla="*/ 0 h 233"/>
                <a:gd name="T2" fmla="*/ 0 h 23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33">
                  <a:moveTo>
                    <a:pt x="0" y="233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94" name="Rectangle 602"/>
            <p:cNvSpPr>
              <a:spLocks noChangeArrowheads="1"/>
            </p:cNvSpPr>
            <p:nvPr/>
          </p:nvSpPr>
          <p:spPr bwMode="auto">
            <a:xfrm>
              <a:off x="2209" y="3721"/>
              <a:ext cx="140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S4.16.03.3B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95" name="Freeform 603"/>
            <p:cNvSpPr>
              <a:spLocks/>
            </p:cNvSpPr>
            <p:nvPr/>
          </p:nvSpPr>
          <p:spPr bwMode="auto">
            <a:xfrm>
              <a:off x="2206" y="3734"/>
              <a:ext cx="0" cy="214"/>
            </a:xfrm>
            <a:custGeom>
              <a:avLst/>
              <a:gdLst>
                <a:gd name="T0" fmla="*/ 214 h 214"/>
                <a:gd name="T1" fmla="*/ 0 h 214"/>
                <a:gd name="T2" fmla="*/ 0 h 2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14">
                  <a:moveTo>
                    <a:pt x="0" y="2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96" name="Rectangle 604"/>
            <p:cNvSpPr>
              <a:spLocks noChangeArrowheads="1"/>
            </p:cNvSpPr>
            <p:nvPr/>
          </p:nvSpPr>
          <p:spPr bwMode="auto">
            <a:xfrm>
              <a:off x="2209" y="3760"/>
              <a:ext cx="140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S4.16.03.3C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97" name="Freeform 605"/>
            <p:cNvSpPr>
              <a:spLocks/>
            </p:cNvSpPr>
            <p:nvPr/>
          </p:nvSpPr>
          <p:spPr bwMode="auto">
            <a:xfrm>
              <a:off x="2206" y="3773"/>
              <a:ext cx="0" cy="194"/>
            </a:xfrm>
            <a:custGeom>
              <a:avLst/>
              <a:gdLst>
                <a:gd name="T0" fmla="*/ 194 h 194"/>
                <a:gd name="T1" fmla="*/ 0 h 194"/>
                <a:gd name="T2" fmla="*/ 0 h 19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94">
                  <a:moveTo>
                    <a:pt x="0" y="19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98" name="Rectangle 606"/>
            <p:cNvSpPr>
              <a:spLocks noChangeArrowheads="1"/>
            </p:cNvSpPr>
            <p:nvPr/>
          </p:nvSpPr>
          <p:spPr bwMode="auto">
            <a:xfrm>
              <a:off x="2209" y="3799"/>
              <a:ext cx="136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S4.16.03.3J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99" name="Freeform 607"/>
            <p:cNvSpPr>
              <a:spLocks/>
            </p:cNvSpPr>
            <p:nvPr/>
          </p:nvSpPr>
          <p:spPr bwMode="auto">
            <a:xfrm>
              <a:off x="2206" y="3812"/>
              <a:ext cx="0" cy="174"/>
            </a:xfrm>
            <a:custGeom>
              <a:avLst/>
              <a:gdLst>
                <a:gd name="T0" fmla="*/ 174 h 174"/>
                <a:gd name="T1" fmla="*/ 0 h 174"/>
                <a:gd name="T2" fmla="*/ 0 h 17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74">
                  <a:moveTo>
                    <a:pt x="0" y="17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00" name="Rectangle 608"/>
            <p:cNvSpPr>
              <a:spLocks noChangeArrowheads="1"/>
            </p:cNvSpPr>
            <p:nvPr/>
          </p:nvSpPr>
          <p:spPr bwMode="auto">
            <a:xfrm>
              <a:off x="2209" y="3838"/>
              <a:ext cx="130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S4.16.03.3I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1" name="Freeform 609"/>
            <p:cNvSpPr>
              <a:spLocks/>
            </p:cNvSpPr>
            <p:nvPr/>
          </p:nvSpPr>
          <p:spPr bwMode="auto">
            <a:xfrm>
              <a:off x="2206" y="3851"/>
              <a:ext cx="0" cy="155"/>
            </a:xfrm>
            <a:custGeom>
              <a:avLst/>
              <a:gdLst>
                <a:gd name="T0" fmla="*/ 155 h 155"/>
                <a:gd name="T1" fmla="*/ 0 h 155"/>
                <a:gd name="T2" fmla="*/ 0 h 15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55">
                  <a:moveTo>
                    <a:pt x="0" y="15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02" name="Rectangle 610"/>
            <p:cNvSpPr>
              <a:spLocks noChangeArrowheads="1"/>
            </p:cNvSpPr>
            <p:nvPr/>
          </p:nvSpPr>
          <p:spPr bwMode="auto">
            <a:xfrm>
              <a:off x="2209" y="3876"/>
              <a:ext cx="142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S4.16.03.3Q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3" name="Freeform 611"/>
            <p:cNvSpPr>
              <a:spLocks/>
            </p:cNvSpPr>
            <p:nvPr/>
          </p:nvSpPr>
          <p:spPr bwMode="auto">
            <a:xfrm>
              <a:off x="2206" y="3890"/>
              <a:ext cx="0" cy="135"/>
            </a:xfrm>
            <a:custGeom>
              <a:avLst/>
              <a:gdLst>
                <a:gd name="T0" fmla="*/ 135 h 135"/>
                <a:gd name="T1" fmla="*/ 0 h 135"/>
                <a:gd name="T2" fmla="*/ 0 h 13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5">
                  <a:moveTo>
                    <a:pt x="0" y="13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04" name="Rectangle 612"/>
            <p:cNvSpPr>
              <a:spLocks noChangeArrowheads="1"/>
            </p:cNvSpPr>
            <p:nvPr/>
          </p:nvSpPr>
          <p:spPr bwMode="auto">
            <a:xfrm>
              <a:off x="2209" y="3915"/>
              <a:ext cx="139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S4.16.03.3P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5" name="Freeform 613"/>
            <p:cNvSpPr>
              <a:spLocks/>
            </p:cNvSpPr>
            <p:nvPr/>
          </p:nvSpPr>
          <p:spPr bwMode="auto">
            <a:xfrm>
              <a:off x="2206" y="3929"/>
              <a:ext cx="0" cy="116"/>
            </a:xfrm>
            <a:custGeom>
              <a:avLst/>
              <a:gdLst>
                <a:gd name="T0" fmla="*/ 116 h 116"/>
                <a:gd name="T1" fmla="*/ 0 h 116"/>
                <a:gd name="T2" fmla="*/ 0 h 11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16">
                  <a:moveTo>
                    <a:pt x="0" y="11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06" name="Rectangle 614"/>
            <p:cNvSpPr>
              <a:spLocks noChangeArrowheads="1"/>
            </p:cNvSpPr>
            <p:nvPr/>
          </p:nvSpPr>
          <p:spPr bwMode="auto">
            <a:xfrm>
              <a:off x="2209" y="3954"/>
              <a:ext cx="13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S4.16.03.3F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7" name="Freeform 615"/>
            <p:cNvSpPr>
              <a:spLocks/>
            </p:cNvSpPr>
            <p:nvPr/>
          </p:nvSpPr>
          <p:spPr bwMode="auto">
            <a:xfrm>
              <a:off x="2206" y="3968"/>
              <a:ext cx="0" cy="96"/>
            </a:xfrm>
            <a:custGeom>
              <a:avLst/>
              <a:gdLst>
                <a:gd name="T0" fmla="*/ 96 h 96"/>
                <a:gd name="T1" fmla="*/ 0 h 96"/>
                <a:gd name="T2" fmla="*/ 0 h 9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96">
                  <a:moveTo>
                    <a:pt x="0" y="9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08" name="Rectangle 616"/>
            <p:cNvSpPr>
              <a:spLocks noChangeArrowheads="1"/>
            </p:cNvSpPr>
            <p:nvPr/>
          </p:nvSpPr>
          <p:spPr bwMode="auto">
            <a:xfrm>
              <a:off x="2209" y="3993"/>
              <a:ext cx="139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S4.16.03.3E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9" name="Freeform 617"/>
            <p:cNvSpPr>
              <a:spLocks/>
            </p:cNvSpPr>
            <p:nvPr/>
          </p:nvSpPr>
          <p:spPr bwMode="auto">
            <a:xfrm>
              <a:off x="2206" y="4007"/>
              <a:ext cx="0" cy="77"/>
            </a:xfrm>
            <a:custGeom>
              <a:avLst/>
              <a:gdLst>
                <a:gd name="T0" fmla="*/ 77 h 77"/>
                <a:gd name="T1" fmla="*/ 0 h 77"/>
                <a:gd name="T2" fmla="*/ 0 h 7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77">
                  <a:moveTo>
                    <a:pt x="0" y="7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10" name="Rectangle 618"/>
            <p:cNvSpPr>
              <a:spLocks noChangeArrowheads="1"/>
            </p:cNvSpPr>
            <p:nvPr/>
          </p:nvSpPr>
          <p:spPr bwMode="auto">
            <a:xfrm>
              <a:off x="2209" y="4032"/>
              <a:ext cx="140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S4.16.03.2A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11" name="Freeform 619"/>
            <p:cNvSpPr>
              <a:spLocks/>
            </p:cNvSpPr>
            <p:nvPr/>
          </p:nvSpPr>
          <p:spPr bwMode="auto">
            <a:xfrm>
              <a:off x="2206" y="4046"/>
              <a:ext cx="0" cy="57"/>
            </a:xfrm>
            <a:custGeom>
              <a:avLst/>
              <a:gdLst>
                <a:gd name="T0" fmla="*/ 57 h 57"/>
                <a:gd name="T1" fmla="*/ 0 h 57"/>
                <a:gd name="T2" fmla="*/ 0 h 5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57">
                  <a:moveTo>
                    <a:pt x="0" y="5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12" name="Rectangle 620"/>
            <p:cNvSpPr>
              <a:spLocks noChangeArrowheads="1"/>
            </p:cNvSpPr>
            <p:nvPr/>
          </p:nvSpPr>
          <p:spPr bwMode="auto">
            <a:xfrm>
              <a:off x="2209" y="4071"/>
              <a:ext cx="140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S4.16.03.3U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13" name="Freeform 621"/>
            <p:cNvSpPr>
              <a:spLocks/>
            </p:cNvSpPr>
            <p:nvPr/>
          </p:nvSpPr>
          <p:spPr bwMode="auto">
            <a:xfrm>
              <a:off x="2206" y="4085"/>
              <a:ext cx="0" cy="38"/>
            </a:xfrm>
            <a:custGeom>
              <a:avLst/>
              <a:gdLst>
                <a:gd name="T0" fmla="*/ 38 h 38"/>
                <a:gd name="T1" fmla="*/ 0 h 38"/>
                <a:gd name="T2" fmla="*/ 0 h 3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8">
                  <a:moveTo>
                    <a:pt x="0" y="3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14" name="Rectangle 622"/>
            <p:cNvSpPr>
              <a:spLocks noChangeArrowheads="1"/>
            </p:cNvSpPr>
            <p:nvPr/>
          </p:nvSpPr>
          <p:spPr bwMode="auto">
            <a:xfrm>
              <a:off x="2209" y="4110"/>
              <a:ext cx="139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S4.16.03.3V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15" name="Freeform 623"/>
            <p:cNvSpPr>
              <a:spLocks/>
            </p:cNvSpPr>
            <p:nvPr/>
          </p:nvSpPr>
          <p:spPr bwMode="auto">
            <a:xfrm>
              <a:off x="2206" y="4124"/>
              <a:ext cx="0" cy="18"/>
            </a:xfrm>
            <a:custGeom>
              <a:avLst/>
              <a:gdLst>
                <a:gd name="T0" fmla="*/ 18 h 18"/>
                <a:gd name="T1" fmla="*/ 0 h 18"/>
                <a:gd name="T2" fmla="*/ 0 h 1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8">
                  <a:moveTo>
                    <a:pt x="0" y="1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16" name="Rectangle 624"/>
            <p:cNvSpPr>
              <a:spLocks noChangeArrowheads="1"/>
            </p:cNvSpPr>
            <p:nvPr/>
          </p:nvSpPr>
          <p:spPr bwMode="auto">
            <a:xfrm>
              <a:off x="2209" y="4149"/>
              <a:ext cx="13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S4.16.03.3T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17" name="Freeform 625"/>
            <p:cNvSpPr>
              <a:spLocks/>
            </p:cNvSpPr>
            <p:nvPr/>
          </p:nvSpPr>
          <p:spPr bwMode="auto">
            <a:xfrm>
              <a:off x="2206" y="4144"/>
              <a:ext cx="0" cy="19"/>
            </a:xfrm>
            <a:custGeom>
              <a:avLst/>
              <a:gdLst>
                <a:gd name="T0" fmla="*/ 0 h 19"/>
                <a:gd name="T1" fmla="*/ 19 h 19"/>
                <a:gd name="T2" fmla="*/ 19 h 1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9">
                  <a:moveTo>
                    <a:pt x="0" y="0"/>
                  </a:moveTo>
                  <a:lnTo>
                    <a:pt x="0" y="19"/>
                  </a:lnTo>
                  <a:lnTo>
                    <a:pt x="0" y="19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18" name="Line 626"/>
            <p:cNvSpPr>
              <a:spLocks noChangeShapeType="1"/>
            </p:cNvSpPr>
            <p:nvPr/>
          </p:nvSpPr>
          <p:spPr bwMode="auto">
            <a:xfrm>
              <a:off x="2206" y="3793"/>
              <a:ext cx="0" cy="370"/>
            </a:xfrm>
            <a:prstGeom prst="line">
              <a:avLst/>
            </a:pr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19" name="Freeform 627"/>
            <p:cNvSpPr>
              <a:spLocks/>
            </p:cNvSpPr>
            <p:nvPr/>
          </p:nvSpPr>
          <p:spPr bwMode="auto">
            <a:xfrm>
              <a:off x="2117" y="3579"/>
              <a:ext cx="89" cy="214"/>
            </a:xfrm>
            <a:custGeom>
              <a:avLst/>
              <a:gdLst>
                <a:gd name="T0" fmla="*/ 0 w 89"/>
                <a:gd name="T1" fmla="*/ 0 h 214"/>
                <a:gd name="T2" fmla="*/ 0 w 89"/>
                <a:gd name="T3" fmla="*/ 214 h 214"/>
                <a:gd name="T4" fmla="*/ 89 w 89"/>
                <a:gd name="T5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214">
                  <a:moveTo>
                    <a:pt x="0" y="0"/>
                  </a:moveTo>
                  <a:lnTo>
                    <a:pt x="0" y="214"/>
                  </a:lnTo>
                  <a:lnTo>
                    <a:pt x="89" y="214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20" name="Line 628"/>
            <p:cNvSpPr>
              <a:spLocks noChangeShapeType="1"/>
            </p:cNvSpPr>
            <p:nvPr/>
          </p:nvSpPr>
          <p:spPr bwMode="auto">
            <a:xfrm>
              <a:off x="2117" y="3531"/>
              <a:ext cx="0" cy="262"/>
            </a:xfrm>
            <a:prstGeom prst="line">
              <a:avLst/>
            </a:pr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21" name="Freeform 629"/>
            <p:cNvSpPr>
              <a:spLocks/>
            </p:cNvSpPr>
            <p:nvPr/>
          </p:nvSpPr>
          <p:spPr bwMode="auto">
            <a:xfrm>
              <a:off x="2068" y="3380"/>
              <a:ext cx="49" cy="150"/>
            </a:xfrm>
            <a:custGeom>
              <a:avLst/>
              <a:gdLst>
                <a:gd name="T0" fmla="*/ 0 w 49"/>
                <a:gd name="T1" fmla="*/ 0 h 150"/>
                <a:gd name="T2" fmla="*/ 0 w 49"/>
                <a:gd name="T3" fmla="*/ 150 h 150"/>
                <a:gd name="T4" fmla="*/ 49 w 49"/>
                <a:gd name="T5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150">
                  <a:moveTo>
                    <a:pt x="0" y="0"/>
                  </a:moveTo>
                  <a:lnTo>
                    <a:pt x="0" y="150"/>
                  </a:lnTo>
                  <a:lnTo>
                    <a:pt x="49" y="15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22" name="Freeform 630"/>
            <p:cNvSpPr>
              <a:spLocks/>
            </p:cNvSpPr>
            <p:nvPr/>
          </p:nvSpPr>
          <p:spPr bwMode="auto">
            <a:xfrm>
              <a:off x="1923" y="3285"/>
              <a:ext cx="145" cy="94"/>
            </a:xfrm>
            <a:custGeom>
              <a:avLst/>
              <a:gdLst>
                <a:gd name="T0" fmla="*/ 0 w 145"/>
                <a:gd name="T1" fmla="*/ 0 h 94"/>
                <a:gd name="T2" fmla="*/ 0 w 145"/>
                <a:gd name="T3" fmla="*/ 94 h 94"/>
                <a:gd name="T4" fmla="*/ 145 w 145"/>
                <a:gd name="T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5" h="94">
                  <a:moveTo>
                    <a:pt x="0" y="0"/>
                  </a:moveTo>
                  <a:lnTo>
                    <a:pt x="0" y="94"/>
                  </a:lnTo>
                  <a:lnTo>
                    <a:pt x="145" y="94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23" name="Freeform 631"/>
            <p:cNvSpPr>
              <a:spLocks/>
            </p:cNvSpPr>
            <p:nvPr/>
          </p:nvSpPr>
          <p:spPr bwMode="auto">
            <a:xfrm>
              <a:off x="1822" y="3018"/>
              <a:ext cx="101" cy="266"/>
            </a:xfrm>
            <a:custGeom>
              <a:avLst/>
              <a:gdLst>
                <a:gd name="T0" fmla="*/ 0 w 101"/>
                <a:gd name="T1" fmla="*/ 0 h 266"/>
                <a:gd name="T2" fmla="*/ 0 w 101"/>
                <a:gd name="T3" fmla="*/ 266 h 266"/>
                <a:gd name="T4" fmla="*/ 101 w 101"/>
                <a:gd name="T5" fmla="*/ 2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266">
                  <a:moveTo>
                    <a:pt x="0" y="0"/>
                  </a:moveTo>
                  <a:lnTo>
                    <a:pt x="0" y="266"/>
                  </a:lnTo>
                  <a:lnTo>
                    <a:pt x="101" y="266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24" name="Freeform 632"/>
            <p:cNvSpPr>
              <a:spLocks/>
            </p:cNvSpPr>
            <p:nvPr/>
          </p:nvSpPr>
          <p:spPr bwMode="auto">
            <a:xfrm>
              <a:off x="1666" y="3017"/>
              <a:ext cx="156" cy="621"/>
            </a:xfrm>
            <a:custGeom>
              <a:avLst/>
              <a:gdLst>
                <a:gd name="T0" fmla="*/ 0 w 156"/>
                <a:gd name="T1" fmla="*/ 621 h 621"/>
                <a:gd name="T2" fmla="*/ 0 w 156"/>
                <a:gd name="T3" fmla="*/ 0 h 621"/>
                <a:gd name="T4" fmla="*/ 156 w 156"/>
                <a:gd name="T5" fmla="*/ 0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621">
                  <a:moveTo>
                    <a:pt x="0" y="621"/>
                  </a:moveTo>
                  <a:lnTo>
                    <a:pt x="0" y="0"/>
                  </a:lnTo>
                  <a:lnTo>
                    <a:pt x="156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25" name="Rectangle 633"/>
            <p:cNvSpPr>
              <a:spLocks noChangeArrowheads="1"/>
            </p:cNvSpPr>
            <p:nvPr/>
          </p:nvSpPr>
          <p:spPr bwMode="auto">
            <a:xfrm>
              <a:off x="2088" y="4188"/>
              <a:ext cx="453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Pectobacterium </a:t>
              </a:r>
              <a:r>
                <a:rPr kumimoji="0" lang="fr-FR" sz="3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atrosepticum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ICMP1526T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6" name="Freeform 634"/>
            <p:cNvSpPr>
              <a:spLocks/>
            </p:cNvSpPr>
            <p:nvPr/>
          </p:nvSpPr>
          <p:spPr bwMode="auto">
            <a:xfrm>
              <a:off x="1966" y="4201"/>
              <a:ext cx="120" cy="19"/>
            </a:xfrm>
            <a:custGeom>
              <a:avLst/>
              <a:gdLst>
                <a:gd name="T0" fmla="*/ 0 w 120"/>
                <a:gd name="T1" fmla="*/ 19 h 19"/>
                <a:gd name="T2" fmla="*/ 0 w 120"/>
                <a:gd name="T3" fmla="*/ 0 h 19"/>
                <a:gd name="T4" fmla="*/ 120 w 120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" h="19">
                  <a:moveTo>
                    <a:pt x="0" y="19"/>
                  </a:moveTo>
                  <a:lnTo>
                    <a:pt x="0" y="0"/>
                  </a:lnTo>
                  <a:lnTo>
                    <a:pt x="12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27" name="Rectangle 635"/>
            <p:cNvSpPr>
              <a:spLocks noChangeArrowheads="1"/>
            </p:cNvSpPr>
            <p:nvPr/>
          </p:nvSpPr>
          <p:spPr bwMode="auto">
            <a:xfrm>
              <a:off x="1984" y="4227"/>
              <a:ext cx="410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Pectobacterium </a:t>
              </a:r>
              <a:r>
                <a:rPr kumimoji="0" lang="fr-FR" sz="3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peruviense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IFB5232T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8" name="Freeform 636"/>
            <p:cNvSpPr>
              <a:spLocks/>
            </p:cNvSpPr>
            <p:nvPr/>
          </p:nvSpPr>
          <p:spPr bwMode="auto">
            <a:xfrm>
              <a:off x="1966" y="4222"/>
              <a:ext cx="16" cy="18"/>
            </a:xfrm>
            <a:custGeom>
              <a:avLst/>
              <a:gdLst>
                <a:gd name="T0" fmla="*/ 0 w 16"/>
                <a:gd name="T1" fmla="*/ 0 h 18"/>
                <a:gd name="T2" fmla="*/ 0 w 16"/>
                <a:gd name="T3" fmla="*/ 18 h 18"/>
                <a:gd name="T4" fmla="*/ 16 w 16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8">
                  <a:moveTo>
                    <a:pt x="0" y="0"/>
                  </a:moveTo>
                  <a:lnTo>
                    <a:pt x="0" y="18"/>
                  </a:lnTo>
                  <a:lnTo>
                    <a:pt x="16" y="18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29" name="Freeform 637"/>
            <p:cNvSpPr>
              <a:spLocks/>
            </p:cNvSpPr>
            <p:nvPr/>
          </p:nvSpPr>
          <p:spPr bwMode="auto">
            <a:xfrm>
              <a:off x="1686" y="4221"/>
              <a:ext cx="280" cy="38"/>
            </a:xfrm>
            <a:custGeom>
              <a:avLst/>
              <a:gdLst>
                <a:gd name="T0" fmla="*/ 0 w 280"/>
                <a:gd name="T1" fmla="*/ 38 h 38"/>
                <a:gd name="T2" fmla="*/ 0 w 280"/>
                <a:gd name="T3" fmla="*/ 0 h 38"/>
                <a:gd name="T4" fmla="*/ 280 w 280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0" h="38">
                  <a:moveTo>
                    <a:pt x="0" y="38"/>
                  </a:moveTo>
                  <a:lnTo>
                    <a:pt x="0" y="0"/>
                  </a:lnTo>
                  <a:lnTo>
                    <a:pt x="28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30" name="Rectangle 638"/>
            <p:cNvSpPr>
              <a:spLocks noChangeArrowheads="1"/>
            </p:cNvSpPr>
            <p:nvPr/>
          </p:nvSpPr>
          <p:spPr bwMode="auto">
            <a:xfrm>
              <a:off x="2451" y="4266"/>
              <a:ext cx="47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Pectobacterium </a:t>
              </a:r>
              <a:r>
                <a:rPr kumimoji="0" lang="fr-FR" sz="3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parmentieri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RNS 08-42-1AT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1" name="Freeform 639"/>
            <p:cNvSpPr>
              <a:spLocks/>
            </p:cNvSpPr>
            <p:nvPr/>
          </p:nvSpPr>
          <p:spPr bwMode="auto">
            <a:xfrm>
              <a:off x="2159" y="4279"/>
              <a:ext cx="290" cy="19"/>
            </a:xfrm>
            <a:custGeom>
              <a:avLst/>
              <a:gdLst>
                <a:gd name="T0" fmla="*/ 0 w 290"/>
                <a:gd name="T1" fmla="*/ 19 h 19"/>
                <a:gd name="T2" fmla="*/ 0 w 290"/>
                <a:gd name="T3" fmla="*/ 0 h 19"/>
                <a:gd name="T4" fmla="*/ 290 w 290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0" h="19">
                  <a:moveTo>
                    <a:pt x="0" y="19"/>
                  </a:moveTo>
                  <a:lnTo>
                    <a:pt x="0" y="0"/>
                  </a:lnTo>
                  <a:lnTo>
                    <a:pt x="29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32" name="Rectangle 640"/>
            <p:cNvSpPr>
              <a:spLocks noChangeArrowheads="1"/>
            </p:cNvSpPr>
            <p:nvPr/>
          </p:nvSpPr>
          <p:spPr bwMode="auto">
            <a:xfrm>
              <a:off x="2469" y="4305"/>
              <a:ext cx="355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Pectobacterium </a:t>
              </a:r>
              <a:r>
                <a:rPr kumimoji="0" lang="fr-FR" sz="3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wasabiae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3304T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3" name="Freeform 641"/>
            <p:cNvSpPr>
              <a:spLocks/>
            </p:cNvSpPr>
            <p:nvPr/>
          </p:nvSpPr>
          <p:spPr bwMode="auto">
            <a:xfrm>
              <a:off x="2159" y="4300"/>
              <a:ext cx="308" cy="18"/>
            </a:xfrm>
            <a:custGeom>
              <a:avLst/>
              <a:gdLst>
                <a:gd name="T0" fmla="*/ 0 w 308"/>
                <a:gd name="T1" fmla="*/ 0 h 18"/>
                <a:gd name="T2" fmla="*/ 0 w 308"/>
                <a:gd name="T3" fmla="*/ 18 h 18"/>
                <a:gd name="T4" fmla="*/ 308 w 308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8" h="18">
                  <a:moveTo>
                    <a:pt x="0" y="0"/>
                  </a:moveTo>
                  <a:lnTo>
                    <a:pt x="0" y="18"/>
                  </a:lnTo>
                  <a:lnTo>
                    <a:pt x="308" y="18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34" name="Freeform 642"/>
            <p:cNvSpPr>
              <a:spLocks/>
            </p:cNvSpPr>
            <p:nvPr/>
          </p:nvSpPr>
          <p:spPr bwMode="auto">
            <a:xfrm>
              <a:off x="1686" y="4261"/>
              <a:ext cx="473" cy="38"/>
            </a:xfrm>
            <a:custGeom>
              <a:avLst/>
              <a:gdLst>
                <a:gd name="T0" fmla="*/ 0 w 473"/>
                <a:gd name="T1" fmla="*/ 0 h 38"/>
                <a:gd name="T2" fmla="*/ 0 w 473"/>
                <a:gd name="T3" fmla="*/ 38 h 38"/>
                <a:gd name="T4" fmla="*/ 473 w 473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3" h="38">
                  <a:moveTo>
                    <a:pt x="0" y="0"/>
                  </a:moveTo>
                  <a:lnTo>
                    <a:pt x="0" y="38"/>
                  </a:lnTo>
                  <a:lnTo>
                    <a:pt x="473" y="38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35" name="Freeform 643"/>
            <p:cNvSpPr>
              <a:spLocks/>
            </p:cNvSpPr>
            <p:nvPr/>
          </p:nvSpPr>
          <p:spPr bwMode="auto">
            <a:xfrm>
              <a:off x="1666" y="3639"/>
              <a:ext cx="20" cy="621"/>
            </a:xfrm>
            <a:custGeom>
              <a:avLst/>
              <a:gdLst>
                <a:gd name="T0" fmla="*/ 0 w 20"/>
                <a:gd name="T1" fmla="*/ 0 h 621"/>
                <a:gd name="T2" fmla="*/ 0 w 20"/>
                <a:gd name="T3" fmla="*/ 621 h 621"/>
                <a:gd name="T4" fmla="*/ 20 w 20"/>
                <a:gd name="T5" fmla="*/ 621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21">
                  <a:moveTo>
                    <a:pt x="0" y="0"/>
                  </a:moveTo>
                  <a:lnTo>
                    <a:pt x="0" y="621"/>
                  </a:lnTo>
                  <a:lnTo>
                    <a:pt x="20" y="621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36" name="Freeform 644"/>
            <p:cNvSpPr>
              <a:spLocks/>
            </p:cNvSpPr>
            <p:nvPr/>
          </p:nvSpPr>
          <p:spPr bwMode="auto">
            <a:xfrm>
              <a:off x="1537" y="3638"/>
              <a:ext cx="129" cy="369"/>
            </a:xfrm>
            <a:custGeom>
              <a:avLst/>
              <a:gdLst>
                <a:gd name="T0" fmla="*/ 0 w 129"/>
                <a:gd name="T1" fmla="*/ 369 h 369"/>
                <a:gd name="T2" fmla="*/ 0 w 129"/>
                <a:gd name="T3" fmla="*/ 0 h 369"/>
                <a:gd name="T4" fmla="*/ 129 w 129"/>
                <a:gd name="T5" fmla="*/ 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369">
                  <a:moveTo>
                    <a:pt x="0" y="369"/>
                  </a:moveTo>
                  <a:lnTo>
                    <a:pt x="0" y="0"/>
                  </a:lnTo>
                  <a:lnTo>
                    <a:pt x="129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37" name="Rectangle 645"/>
            <p:cNvSpPr>
              <a:spLocks noChangeArrowheads="1"/>
            </p:cNvSpPr>
            <p:nvPr/>
          </p:nvSpPr>
          <p:spPr bwMode="auto">
            <a:xfrm>
              <a:off x="1953" y="4344"/>
              <a:ext cx="383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Pectobacterium </a:t>
              </a:r>
              <a:r>
                <a:rPr kumimoji="0" lang="fr-FR" sz="3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zanthedichiae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9MT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" name="Freeform 646"/>
            <p:cNvSpPr>
              <a:spLocks/>
            </p:cNvSpPr>
            <p:nvPr/>
          </p:nvSpPr>
          <p:spPr bwMode="auto">
            <a:xfrm>
              <a:off x="1666" y="4357"/>
              <a:ext cx="285" cy="19"/>
            </a:xfrm>
            <a:custGeom>
              <a:avLst/>
              <a:gdLst>
                <a:gd name="T0" fmla="*/ 0 w 285"/>
                <a:gd name="T1" fmla="*/ 19 h 19"/>
                <a:gd name="T2" fmla="*/ 0 w 285"/>
                <a:gd name="T3" fmla="*/ 0 h 19"/>
                <a:gd name="T4" fmla="*/ 285 w 28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5" h="19">
                  <a:moveTo>
                    <a:pt x="0" y="19"/>
                  </a:moveTo>
                  <a:lnTo>
                    <a:pt x="0" y="0"/>
                  </a:lnTo>
                  <a:lnTo>
                    <a:pt x="285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39" name="Rectangle 647"/>
            <p:cNvSpPr>
              <a:spLocks noChangeArrowheads="1"/>
            </p:cNvSpPr>
            <p:nvPr/>
          </p:nvSpPr>
          <p:spPr bwMode="auto">
            <a:xfrm>
              <a:off x="2080" y="4383"/>
              <a:ext cx="494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Pectobacterium </a:t>
              </a:r>
              <a:r>
                <a:rPr kumimoji="0" lang="fr-FR" sz="3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betavsculorum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NCPPB2795T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" name="Freeform 648"/>
            <p:cNvSpPr>
              <a:spLocks/>
            </p:cNvSpPr>
            <p:nvPr/>
          </p:nvSpPr>
          <p:spPr bwMode="auto">
            <a:xfrm>
              <a:off x="1666" y="4377"/>
              <a:ext cx="412" cy="19"/>
            </a:xfrm>
            <a:custGeom>
              <a:avLst/>
              <a:gdLst>
                <a:gd name="T0" fmla="*/ 0 w 412"/>
                <a:gd name="T1" fmla="*/ 0 h 19"/>
                <a:gd name="T2" fmla="*/ 0 w 412"/>
                <a:gd name="T3" fmla="*/ 19 h 19"/>
                <a:gd name="T4" fmla="*/ 412 w 412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2" h="19">
                  <a:moveTo>
                    <a:pt x="0" y="0"/>
                  </a:moveTo>
                  <a:lnTo>
                    <a:pt x="0" y="19"/>
                  </a:lnTo>
                  <a:lnTo>
                    <a:pt x="412" y="19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41" name="Freeform 649"/>
            <p:cNvSpPr>
              <a:spLocks/>
            </p:cNvSpPr>
            <p:nvPr/>
          </p:nvSpPr>
          <p:spPr bwMode="auto">
            <a:xfrm>
              <a:off x="1537" y="4008"/>
              <a:ext cx="129" cy="369"/>
            </a:xfrm>
            <a:custGeom>
              <a:avLst/>
              <a:gdLst>
                <a:gd name="T0" fmla="*/ 0 w 129"/>
                <a:gd name="T1" fmla="*/ 0 h 369"/>
                <a:gd name="T2" fmla="*/ 0 w 129"/>
                <a:gd name="T3" fmla="*/ 369 h 369"/>
                <a:gd name="T4" fmla="*/ 129 w 129"/>
                <a:gd name="T5" fmla="*/ 36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369">
                  <a:moveTo>
                    <a:pt x="0" y="0"/>
                  </a:moveTo>
                  <a:lnTo>
                    <a:pt x="0" y="369"/>
                  </a:lnTo>
                  <a:lnTo>
                    <a:pt x="129" y="369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42" name="Freeform 650"/>
            <p:cNvSpPr>
              <a:spLocks/>
            </p:cNvSpPr>
            <p:nvPr/>
          </p:nvSpPr>
          <p:spPr bwMode="auto">
            <a:xfrm>
              <a:off x="1459" y="4008"/>
              <a:ext cx="78" cy="222"/>
            </a:xfrm>
            <a:custGeom>
              <a:avLst/>
              <a:gdLst>
                <a:gd name="T0" fmla="*/ 0 w 78"/>
                <a:gd name="T1" fmla="*/ 222 h 222"/>
                <a:gd name="T2" fmla="*/ 0 w 78"/>
                <a:gd name="T3" fmla="*/ 0 h 222"/>
                <a:gd name="T4" fmla="*/ 78 w 78"/>
                <a:gd name="T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" h="222">
                  <a:moveTo>
                    <a:pt x="0" y="222"/>
                  </a:moveTo>
                  <a:lnTo>
                    <a:pt x="0" y="0"/>
                  </a:lnTo>
                  <a:lnTo>
                    <a:pt x="78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43" name="Rectangle 651"/>
            <p:cNvSpPr>
              <a:spLocks noChangeArrowheads="1"/>
            </p:cNvSpPr>
            <p:nvPr/>
          </p:nvSpPr>
          <p:spPr bwMode="auto">
            <a:xfrm>
              <a:off x="1875" y="4422"/>
              <a:ext cx="354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Pectobacterium </a:t>
              </a:r>
              <a:r>
                <a:rPr kumimoji="0" lang="fr-FR" sz="3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aroidearum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PC1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4" name="Freeform 652"/>
            <p:cNvSpPr>
              <a:spLocks/>
            </p:cNvSpPr>
            <p:nvPr/>
          </p:nvSpPr>
          <p:spPr bwMode="auto">
            <a:xfrm>
              <a:off x="1696" y="4435"/>
              <a:ext cx="177" cy="19"/>
            </a:xfrm>
            <a:custGeom>
              <a:avLst/>
              <a:gdLst>
                <a:gd name="T0" fmla="*/ 0 w 177"/>
                <a:gd name="T1" fmla="*/ 19 h 19"/>
                <a:gd name="T2" fmla="*/ 0 w 177"/>
                <a:gd name="T3" fmla="*/ 0 h 19"/>
                <a:gd name="T4" fmla="*/ 177 w 177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7" h="19">
                  <a:moveTo>
                    <a:pt x="0" y="19"/>
                  </a:moveTo>
                  <a:lnTo>
                    <a:pt x="0" y="0"/>
                  </a:lnTo>
                  <a:lnTo>
                    <a:pt x="177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45" name="Rectangle 653"/>
            <p:cNvSpPr>
              <a:spLocks noChangeArrowheads="1"/>
            </p:cNvSpPr>
            <p:nvPr/>
          </p:nvSpPr>
          <p:spPr bwMode="auto">
            <a:xfrm>
              <a:off x="2222" y="4461"/>
              <a:ext cx="320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Pectobacterium fontis </a:t>
              </a: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M022T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6" name="Freeform 654"/>
            <p:cNvSpPr>
              <a:spLocks/>
            </p:cNvSpPr>
            <p:nvPr/>
          </p:nvSpPr>
          <p:spPr bwMode="auto">
            <a:xfrm>
              <a:off x="1696" y="4455"/>
              <a:ext cx="524" cy="19"/>
            </a:xfrm>
            <a:custGeom>
              <a:avLst/>
              <a:gdLst>
                <a:gd name="T0" fmla="*/ 0 w 524"/>
                <a:gd name="T1" fmla="*/ 0 h 19"/>
                <a:gd name="T2" fmla="*/ 0 w 524"/>
                <a:gd name="T3" fmla="*/ 19 h 19"/>
                <a:gd name="T4" fmla="*/ 524 w 524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4" h="19">
                  <a:moveTo>
                    <a:pt x="0" y="0"/>
                  </a:moveTo>
                  <a:lnTo>
                    <a:pt x="0" y="19"/>
                  </a:lnTo>
                  <a:lnTo>
                    <a:pt x="524" y="19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47" name="Freeform 655"/>
            <p:cNvSpPr>
              <a:spLocks/>
            </p:cNvSpPr>
            <p:nvPr/>
          </p:nvSpPr>
          <p:spPr bwMode="auto">
            <a:xfrm>
              <a:off x="1459" y="4232"/>
              <a:ext cx="237" cy="223"/>
            </a:xfrm>
            <a:custGeom>
              <a:avLst/>
              <a:gdLst>
                <a:gd name="T0" fmla="*/ 0 w 237"/>
                <a:gd name="T1" fmla="*/ 0 h 223"/>
                <a:gd name="T2" fmla="*/ 0 w 237"/>
                <a:gd name="T3" fmla="*/ 223 h 223"/>
                <a:gd name="T4" fmla="*/ 237 w 237"/>
                <a:gd name="T5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7" h="223">
                  <a:moveTo>
                    <a:pt x="0" y="0"/>
                  </a:moveTo>
                  <a:lnTo>
                    <a:pt x="0" y="223"/>
                  </a:lnTo>
                  <a:lnTo>
                    <a:pt x="237" y="223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48" name="Freeform 656"/>
            <p:cNvSpPr>
              <a:spLocks/>
            </p:cNvSpPr>
            <p:nvPr/>
          </p:nvSpPr>
          <p:spPr bwMode="auto">
            <a:xfrm>
              <a:off x="1026" y="4231"/>
              <a:ext cx="433" cy="178"/>
            </a:xfrm>
            <a:custGeom>
              <a:avLst/>
              <a:gdLst>
                <a:gd name="T0" fmla="*/ 0 w 885"/>
                <a:gd name="T1" fmla="*/ 178 h 178"/>
                <a:gd name="T2" fmla="*/ 0 w 885"/>
                <a:gd name="T3" fmla="*/ 0 h 178"/>
                <a:gd name="T4" fmla="*/ 885 w 885"/>
                <a:gd name="T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5" h="178">
                  <a:moveTo>
                    <a:pt x="0" y="178"/>
                  </a:moveTo>
                  <a:lnTo>
                    <a:pt x="0" y="0"/>
                  </a:lnTo>
                  <a:lnTo>
                    <a:pt x="885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49" name="Rectangle 657"/>
            <p:cNvSpPr>
              <a:spLocks noChangeArrowheads="1"/>
            </p:cNvSpPr>
            <p:nvPr/>
          </p:nvSpPr>
          <p:spPr bwMode="auto">
            <a:xfrm>
              <a:off x="2421" y="4499"/>
              <a:ext cx="365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Dickeya </a:t>
              </a:r>
              <a:r>
                <a:rPr kumimoji="0" lang="fr-FR" sz="3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paradisica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NCPPB2511T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50" name="Freeform 658"/>
            <p:cNvSpPr>
              <a:spLocks/>
            </p:cNvSpPr>
            <p:nvPr/>
          </p:nvSpPr>
          <p:spPr bwMode="auto">
            <a:xfrm>
              <a:off x="1227" y="4513"/>
              <a:ext cx="1191" cy="75"/>
            </a:xfrm>
            <a:custGeom>
              <a:avLst/>
              <a:gdLst>
                <a:gd name="T0" fmla="*/ 0 w 1191"/>
                <a:gd name="T1" fmla="*/ 75 h 75"/>
                <a:gd name="T2" fmla="*/ 0 w 1191"/>
                <a:gd name="T3" fmla="*/ 0 h 75"/>
                <a:gd name="T4" fmla="*/ 1191 w 1191"/>
                <a:gd name="T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1" h="75">
                  <a:moveTo>
                    <a:pt x="0" y="75"/>
                  </a:moveTo>
                  <a:lnTo>
                    <a:pt x="0" y="0"/>
                  </a:lnTo>
                  <a:lnTo>
                    <a:pt x="1191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51" name="Rectangle 659"/>
            <p:cNvSpPr>
              <a:spLocks noChangeArrowheads="1"/>
            </p:cNvSpPr>
            <p:nvPr/>
          </p:nvSpPr>
          <p:spPr bwMode="auto">
            <a:xfrm>
              <a:off x="2359" y="4538"/>
              <a:ext cx="322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Dickeya aquatica </a:t>
              </a: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CSLRW240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52" name="Freeform 660"/>
            <p:cNvSpPr>
              <a:spLocks/>
            </p:cNvSpPr>
            <p:nvPr/>
          </p:nvSpPr>
          <p:spPr bwMode="auto">
            <a:xfrm>
              <a:off x="1762" y="4552"/>
              <a:ext cx="595" cy="19"/>
            </a:xfrm>
            <a:custGeom>
              <a:avLst/>
              <a:gdLst>
                <a:gd name="T0" fmla="*/ 0 w 595"/>
                <a:gd name="T1" fmla="*/ 19 h 19"/>
                <a:gd name="T2" fmla="*/ 0 w 595"/>
                <a:gd name="T3" fmla="*/ 0 h 19"/>
                <a:gd name="T4" fmla="*/ 595 w 59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5" h="19">
                  <a:moveTo>
                    <a:pt x="0" y="19"/>
                  </a:moveTo>
                  <a:lnTo>
                    <a:pt x="0" y="0"/>
                  </a:lnTo>
                  <a:lnTo>
                    <a:pt x="595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53" name="Rectangle 661"/>
            <p:cNvSpPr>
              <a:spLocks noChangeArrowheads="1"/>
            </p:cNvSpPr>
            <p:nvPr/>
          </p:nvSpPr>
          <p:spPr bwMode="auto">
            <a:xfrm>
              <a:off x="2070" y="4577"/>
              <a:ext cx="251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Dickeya lacustris </a:t>
              </a: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S29T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54" name="Freeform 662"/>
            <p:cNvSpPr>
              <a:spLocks/>
            </p:cNvSpPr>
            <p:nvPr/>
          </p:nvSpPr>
          <p:spPr bwMode="auto">
            <a:xfrm>
              <a:off x="1762" y="4572"/>
              <a:ext cx="306" cy="19"/>
            </a:xfrm>
            <a:custGeom>
              <a:avLst/>
              <a:gdLst>
                <a:gd name="T0" fmla="*/ 0 w 306"/>
                <a:gd name="T1" fmla="*/ 0 h 19"/>
                <a:gd name="T2" fmla="*/ 0 w 306"/>
                <a:gd name="T3" fmla="*/ 19 h 19"/>
                <a:gd name="T4" fmla="*/ 306 w 306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6" h="19">
                  <a:moveTo>
                    <a:pt x="0" y="0"/>
                  </a:moveTo>
                  <a:lnTo>
                    <a:pt x="0" y="19"/>
                  </a:lnTo>
                  <a:lnTo>
                    <a:pt x="306" y="19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55" name="Freeform 663"/>
            <p:cNvSpPr>
              <a:spLocks/>
            </p:cNvSpPr>
            <p:nvPr/>
          </p:nvSpPr>
          <p:spPr bwMode="auto">
            <a:xfrm>
              <a:off x="1522" y="4571"/>
              <a:ext cx="240" cy="29"/>
            </a:xfrm>
            <a:custGeom>
              <a:avLst/>
              <a:gdLst>
                <a:gd name="T0" fmla="*/ 0 w 240"/>
                <a:gd name="T1" fmla="*/ 29 h 29"/>
                <a:gd name="T2" fmla="*/ 0 w 240"/>
                <a:gd name="T3" fmla="*/ 0 h 29"/>
                <a:gd name="T4" fmla="*/ 240 w 2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29">
                  <a:moveTo>
                    <a:pt x="0" y="29"/>
                  </a:moveTo>
                  <a:lnTo>
                    <a:pt x="0" y="0"/>
                  </a:lnTo>
                  <a:lnTo>
                    <a:pt x="24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56" name="Rectangle 664"/>
            <p:cNvSpPr>
              <a:spLocks noChangeArrowheads="1"/>
            </p:cNvSpPr>
            <p:nvPr/>
          </p:nvSpPr>
          <p:spPr bwMode="auto">
            <a:xfrm>
              <a:off x="2386" y="4616"/>
              <a:ext cx="386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Dickeya chrysanthemi </a:t>
              </a: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NCPPB402T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57" name="Freeform 665"/>
            <p:cNvSpPr>
              <a:spLocks/>
            </p:cNvSpPr>
            <p:nvPr/>
          </p:nvSpPr>
          <p:spPr bwMode="auto">
            <a:xfrm>
              <a:off x="1522" y="4601"/>
              <a:ext cx="862" cy="29"/>
            </a:xfrm>
            <a:custGeom>
              <a:avLst/>
              <a:gdLst>
                <a:gd name="T0" fmla="*/ 0 w 862"/>
                <a:gd name="T1" fmla="*/ 0 h 29"/>
                <a:gd name="T2" fmla="*/ 0 w 862"/>
                <a:gd name="T3" fmla="*/ 29 h 29"/>
                <a:gd name="T4" fmla="*/ 862 w 862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2" h="29">
                  <a:moveTo>
                    <a:pt x="0" y="0"/>
                  </a:moveTo>
                  <a:lnTo>
                    <a:pt x="0" y="29"/>
                  </a:lnTo>
                  <a:lnTo>
                    <a:pt x="862" y="29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58" name="Freeform 666"/>
            <p:cNvSpPr>
              <a:spLocks/>
            </p:cNvSpPr>
            <p:nvPr/>
          </p:nvSpPr>
          <p:spPr bwMode="auto">
            <a:xfrm>
              <a:off x="1283" y="4601"/>
              <a:ext cx="239" cy="63"/>
            </a:xfrm>
            <a:custGeom>
              <a:avLst/>
              <a:gdLst>
                <a:gd name="T0" fmla="*/ 0 w 239"/>
                <a:gd name="T1" fmla="*/ 63 h 63"/>
                <a:gd name="T2" fmla="*/ 0 w 239"/>
                <a:gd name="T3" fmla="*/ 0 h 63"/>
                <a:gd name="T4" fmla="*/ 239 w 239"/>
                <a:gd name="T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9" h="63">
                  <a:moveTo>
                    <a:pt x="0" y="63"/>
                  </a:moveTo>
                  <a:lnTo>
                    <a:pt x="0" y="0"/>
                  </a:lnTo>
                  <a:lnTo>
                    <a:pt x="239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59" name="Rectangle 667"/>
            <p:cNvSpPr>
              <a:spLocks noChangeArrowheads="1"/>
            </p:cNvSpPr>
            <p:nvPr/>
          </p:nvSpPr>
          <p:spPr bwMode="auto">
            <a:xfrm>
              <a:off x="1953" y="4655"/>
              <a:ext cx="265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Dickeya undicola </a:t>
              </a: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2B12T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60" name="Freeform 668"/>
            <p:cNvSpPr>
              <a:spLocks/>
            </p:cNvSpPr>
            <p:nvPr/>
          </p:nvSpPr>
          <p:spPr bwMode="auto">
            <a:xfrm>
              <a:off x="1344" y="4669"/>
              <a:ext cx="607" cy="60"/>
            </a:xfrm>
            <a:custGeom>
              <a:avLst/>
              <a:gdLst>
                <a:gd name="T0" fmla="*/ 0 w 607"/>
                <a:gd name="T1" fmla="*/ 60 h 60"/>
                <a:gd name="T2" fmla="*/ 0 w 607"/>
                <a:gd name="T3" fmla="*/ 0 h 60"/>
                <a:gd name="T4" fmla="*/ 607 w 607"/>
                <a:gd name="T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7" h="60">
                  <a:moveTo>
                    <a:pt x="0" y="60"/>
                  </a:moveTo>
                  <a:lnTo>
                    <a:pt x="0" y="0"/>
                  </a:lnTo>
                  <a:lnTo>
                    <a:pt x="607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61" name="Rectangle 669"/>
            <p:cNvSpPr>
              <a:spLocks noChangeArrowheads="1"/>
            </p:cNvSpPr>
            <p:nvPr/>
          </p:nvSpPr>
          <p:spPr bwMode="auto">
            <a:xfrm>
              <a:off x="2078" y="4694"/>
              <a:ext cx="278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Dickeya solani </a:t>
              </a: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IPO2222T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62" name="Freeform 670"/>
            <p:cNvSpPr>
              <a:spLocks/>
            </p:cNvSpPr>
            <p:nvPr/>
          </p:nvSpPr>
          <p:spPr bwMode="auto">
            <a:xfrm>
              <a:off x="1750" y="4708"/>
              <a:ext cx="325" cy="82"/>
            </a:xfrm>
            <a:custGeom>
              <a:avLst/>
              <a:gdLst>
                <a:gd name="T0" fmla="*/ 0 w 325"/>
                <a:gd name="T1" fmla="*/ 82 h 82"/>
                <a:gd name="T2" fmla="*/ 0 w 325"/>
                <a:gd name="T3" fmla="*/ 0 h 82"/>
                <a:gd name="T4" fmla="*/ 325 w 325"/>
                <a:gd name="T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5" h="82">
                  <a:moveTo>
                    <a:pt x="0" y="82"/>
                  </a:moveTo>
                  <a:lnTo>
                    <a:pt x="0" y="0"/>
                  </a:lnTo>
                  <a:lnTo>
                    <a:pt x="325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63" name="Rectangle 671"/>
            <p:cNvSpPr>
              <a:spLocks noChangeArrowheads="1"/>
            </p:cNvSpPr>
            <p:nvPr/>
          </p:nvSpPr>
          <p:spPr bwMode="auto">
            <a:xfrm>
              <a:off x="2036" y="4733"/>
              <a:ext cx="396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Dickeya fangzhongdai </a:t>
              </a: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DSM101947T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64" name="Freeform 672"/>
            <p:cNvSpPr>
              <a:spLocks/>
            </p:cNvSpPr>
            <p:nvPr/>
          </p:nvSpPr>
          <p:spPr bwMode="auto">
            <a:xfrm>
              <a:off x="1801" y="4747"/>
              <a:ext cx="233" cy="125"/>
            </a:xfrm>
            <a:custGeom>
              <a:avLst/>
              <a:gdLst>
                <a:gd name="T0" fmla="*/ 0 w 233"/>
                <a:gd name="T1" fmla="*/ 125 h 125"/>
                <a:gd name="T2" fmla="*/ 0 w 233"/>
                <a:gd name="T3" fmla="*/ 0 h 125"/>
                <a:gd name="T4" fmla="*/ 233 w 233"/>
                <a:gd name="T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3" h="125">
                  <a:moveTo>
                    <a:pt x="0" y="125"/>
                  </a:moveTo>
                  <a:lnTo>
                    <a:pt x="0" y="0"/>
                  </a:lnTo>
                  <a:lnTo>
                    <a:pt x="233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65" name="Rectangle 673"/>
            <p:cNvSpPr>
              <a:spLocks noChangeArrowheads="1"/>
            </p:cNvSpPr>
            <p:nvPr/>
          </p:nvSpPr>
          <p:spPr bwMode="auto">
            <a:xfrm>
              <a:off x="2074" y="4772"/>
              <a:ext cx="326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Dickeya dadantii </a:t>
              </a: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NCPPB898T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66" name="Freeform 674"/>
            <p:cNvSpPr>
              <a:spLocks/>
            </p:cNvSpPr>
            <p:nvPr/>
          </p:nvSpPr>
          <p:spPr bwMode="auto">
            <a:xfrm>
              <a:off x="1871" y="4786"/>
              <a:ext cx="201" cy="213"/>
            </a:xfrm>
            <a:custGeom>
              <a:avLst/>
              <a:gdLst>
                <a:gd name="T0" fmla="*/ 0 w 201"/>
                <a:gd name="T1" fmla="*/ 213 h 213"/>
                <a:gd name="T2" fmla="*/ 0 w 201"/>
                <a:gd name="T3" fmla="*/ 0 h 213"/>
                <a:gd name="T4" fmla="*/ 201 w 201"/>
                <a:gd name="T5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1" h="213">
                  <a:moveTo>
                    <a:pt x="0" y="213"/>
                  </a:moveTo>
                  <a:lnTo>
                    <a:pt x="0" y="0"/>
                  </a:lnTo>
                  <a:lnTo>
                    <a:pt x="201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67" name="Rectangle 675"/>
            <p:cNvSpPr>
              <a:spLocks noChangeArrowheads="1"/>
            </p:cNvSpPr>
            <p:nvPr/>
          </p:nvSpPr>
          <p:spPr bwMode="auto">
            <a:xfrm>
              <a:off x="2468" y="4811"/>
              <a:ext cx="173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S4.16.03.P2.18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68" name="Freeform 676"/>
            <p:cNvSpPr>
              <a:spLocks/>
            </p:cNvSpPr>
            <p:nvPr/>
          </p:nvSpPr>
          <p:spPr bwMode="auto">
            <a:xfrm>
              <a:off x="2466" y="4824"/>
              <a:ext cx="0" cy="389"/>
            </a:xfrm>
            <a:custGeom>
              <a:avLst/>
              <a:gdLst>
                <a:gd name="T0" fmla="*/ 389 h 389"/>
                <a:gd name="T1" fmla="*/ 0 h 389"/>
                <a:gd name="T2" fmla="*/ 0 h 38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89">
                  <a:moveTo>
                    <a:pt x="0" y="389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69" name="Rectangle 677"/>
            <p:cNvSpPr>
              <a:spLocks noChangeArrowheads="1"/>
            </p:cNvSpPr>
            <p:nvPr/>
          </p:nvSpPr>
          <p:spPr bwMode="auto">
            <a:xfrm>
              <a:off x="2468" y="4850"/>
              <a:ext cx="160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S4.16.03.P2.3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0" name="Freeform 678"/>
            <p:cNvSpPr>
              <a:spLocks/>
            </p:cNvSpPr>
            <p:nvPr/>
          </p:nvSpPr>
          <p:spPr bwMode="auto">
            <a:xfrm>
              <a:off x="2466" y="4863"/>
              <a:ext cx="0" cy="369"/>
            </a:xfrm>
            <a:custGeom>
              <a:avLst/>
              <a:gdLst>
                <a:gd name="T0" fmla="*/ 369 h 369"/>
                <a:gd name="T1" fmla="*/ 0 h 369"/>
                <a:gd name="T2" fmla="*/ 0 h 36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69">
                  <a:moveTo>
                    <a:pt x="0" y="369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71" name="Rectangle 679"/>
            <p:cNvSpPr>
              <a:spLocks noChangeArrowheads="1"/>
            </p:cNvSpPr>
            <p:nvPr/>
          </p:nvSpPr>
          <p:spPr bwMode="auto">
            <a:xfrm>
              <a:off x="2468" y="4889"/>
              <a:ext cx="160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S4.16.03.P2.8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2" name="Freeform 680"/>
            <p:cNvSpPr>
              <a:spLocks/>
            </p:cNvSpPr>
            <p:nvPr/>
          </p:nvSpPr>
          <p:spPr bwMode="auto">
            <a:xfrm>
              <a:off x="2466" y="4902"/>
              <a:ext cx="0" cy="350"/>
            </a:xfrm>
            <a:custGeom>
              <a:avLst/>
              <a:gdLst>
                <a:gd name="T0" fmla="*/ 350 h 350"/>
                <a:gd name="T1" fmla="*/ 0 h 350"/>
                <a:gd name="T2" fmla="*/ 0 h 35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50">
                  <a:moveTo>
                    <a:pt x="0" y="35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73" name="Rectangle 681"/>
            <p:cNvSpPr>
              <a:spLocks noChangeArrowheads="1"/>
            </p:cNvSpPr>
            <p:nvPr/>
          </p:nvSpPr>
          <p:spPr bwMode="auto">
            <a:xfrm>
              <a:off x="2468" y="4928"/>
              <a:ext cx="160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S4.16.03.P2.5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4" name="Freeform 682"/>
            <p:cNvSpPr>
              <a:spLocks/>
            </p:cNvSpPr>
            <p:nvPr/>
          </p:nvSpPr>
          <p:spPr bwMode="auto">
            <a:xfrm>
              <a:off x="2466" y="4941"/>
              <a:ext cx="0" cy="330"/>
            </a:xfrm>
            <a:custGeom>
              <a:avLst/>
              <a:gdLst>
                <a:gd name="T0" fmla="*/ 330 h 330"/>
                <a:gd name="T1" fmla="*/ 0 h 330"/>
                <a:gd name="T2" fmla="*/ 0 h 3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30">
                  <a:moveTo>
                    <a:pt x="0" y="33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75" name="Rectangle 683"/>
            <p:cNvSpPr>
              <a:spLocks noChangeArrowheads="1"/>
            </p:cNvSpPr>
            <p:nvPr/>
          </p:nvSpPr>
          <p:spPr bwMode="auto">
            <a:xfrm>
              <a:off x="2468" y="4967"/>
              <a:ext cx="160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S4.16.03.P1.1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6" name="Freeform 684"/>
            <p:cNvSpPr>
              <a:spLocks/>
            </p:cNvSpPr>
            <p:nvPr/>
          </p:nvSpPr>
          <p:spPr bwMode="auto">
            <a:xfrm>
              <a:off x="2466" y="4980"/>
              <a:ext cx="0" cy="311"/>
            </a:xfrm>
            <a:custGeom>
              <a:avLst/>
              <a:gdLst>
                <a:gd name="T0" fmla="*/ 311 h 311"/>
                <a:gd name="T1" fmla="*/ 0 h 311"/>
                <a:gd name="T2" fmla="*/ 0 h 31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11">
                  <a:moveTo>
                    <a:pt x="0" y="3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77" name="Rectangle 685"/>
            <p:cNvSpPr>
              <a:spLocks noChangeArrowheads="1"/>
            </p:cNvSpPr>
            <p:nvPr/>
          </p:nvSpPr>
          <p:spPr bwMode="auto">
            <a:xfrm>
              <a:off x="2468" y="5006"/>
              <a:ext cx="173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S4.16.03.P2.13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8" name="Freeform 686"/>
            <p:cNvSpPr>
              <a:spLocks/>
            </p:cNvSpPr>
            <p:nvPr/>
          </p:nvSpPr>
          <p:spPr bwMode="auto">
            <a:xfrm>
              <a:off x="2466" y="5019"/>
              <a:ext cx="0" cy="291"/>
            </a:xfrm>
            <a:custGeom>
              <a:avLst/>
              <a:gdLst>
                <a:gd name="T0" fmla="*/ 291 h 291"/>
                <a:gd name="T1" fmla="*/ 0 h 291"/>
                <a:gd name="T2" fmla="*/ 0 h 29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91">
                  <a:moveTo>
                    <a:pt x="0" y="29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79" name="Rectangle 687"/>
            <p:cNvSpPr>
              <a:spLocks noChangeArrowheads="1"/>
            </p:cNvSpPr>
            <p:nvPr/>
          </p:nvSpPr>
          <p:spPr bwMode="auto">
            <a:xfrm>
              <a:off x="2468" y="5045"/>
              <a:ext cx="173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S4.16.03.P2.10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0" name="Freeform 688"/>
            <p:cNvSpPr>
              <a:spLocks/>
            </p:cNvSpPr>
            <p:nvPr/>
          </p:nvSpPr>
          <p:spPr bwMode="auto">
            <a:xfrm>
              <a:off x="2466" y="5058"/>
              <a:ext cx="0" cy="272"/>
            </a:xfrm>
            <a:custGeom>
              <a:avLst/>
              <a:gdLst>
                <a:gd name="T0" fmla="*/ 272 h 272"/>
                <a:gd name="T1" fmla="*/ 0 h 272"/>
                <a:gd name="T2" fmla="*/ 0 h 27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72">
                  <a:moveTo>
                    <a:pt x="0" y="272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81" name="Rectangle 689"/>
            <p:cNvSpPr>
              <a:spLocks noChangeArrowheads="1"/>
            </p:cNvSpPr>
            <p:nvPr/>
          </p:nvSpPr>
          <p:spPr bwMode="auto">
            <a:xfrm>
              <a:off x="2468" y="5084"/>
              <a:ext cx="173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S4.16.03.P2.15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2" name="Freeform 690"/>
            <p:cNvSpPr>
              <a:spLocks/>
            </p:cNvSpPr>
            <p:nvPr/>
          </p:nvSpPr>
          <p:spPr bwMode="auto">
            <a:xfrm>
              <a:off x="2466" y="5097"/>
              <a:ext cx="0" cy="252"/>
            </a:xfrm>
            <a:custGeom>
              <a:avLst/>
              <a:gdLst>
                <a:gd name="T0" fmla="*/ 252 h 252"/>
                <a:gd name="T1" fmla="*/ 0 h 252"/>
                <a:gd name="T2" fmla="*/ 0 h 25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52">
                  <a:moveTo>
                    <a:pt x="0" y="252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83" name="Rectangle 691"/>
            <p:cNvSpPr>
              <a:spLocks noChangeArrowheads="1"/>
            </p:cNvSpPr>
            <p:nvPr/>
          </p:nvSpPr>
          <p:spPr bwMode="auto">
            <a:xfrm>
              <a:off x="2468" y="5122"/>
              <a:ext cx="173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S4.16.03.P2.14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4" name="Freeform 692"/>
            <p:cNvSpPr>
              <a:spLocks/>
            </p:cNvSpPr>
            <p:nvPr/>
          </p:nvSpPr>
          <p:spPr bwMode="auto">
            <a:xfrm>
              <a:off x="2466" y="5136"/>
              <a:ext cx="0" cy="233"/>
            </a:xfrm>
            <a:custGeom>
              <a:avLst/>
              <a:gdLst>
                <a:gd name="T0" fmla="*/ 233 h 233"/>
                <a:gd name="T1" fmla="*/ 0 h 233"/>
                <a:gd name="T2" fmla="*/ 0 h 23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33">
                  <a:moveTo>
                    <a:pt x="0" y="233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85" name="Rectangle 693"/>
            <p:cNvSpPr>
              <a:spLocks noChangeArrowheads="1"/>
            </p:cNvSpPr>
            <p:nvPr/>
          </p:nvSpPr>
          <p:spPr bwMode="auto">
            <a:xfrm>
              <a:off x="2468" y="5161"/>
              <a:ext cx="160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S4.16.03.P1.2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6" name="Freeform 694"/>
            <p:cNvSpPr>
              <a:spLocks/>
            </p:cNvSpPr>
            <p:nvPr/>
          </p:nvSpPr>
          <p:spPr bwMode="auto">
            <a:xfrm>
              <a:off x="2466" y="5175"/>
              <a:ext cx="0" cy="213"/>
            </a:xfrm>
            <a:custGeom>
              <a:avLst/>
              <a:gdLst>
                <a:gd name="T0" fmla="*/ 213 h 213"/>
                <a:gd name="T1" fmla="*/ 0 h 213"/>
                <a:gd name="T2" fmla="*/ 0 h 2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13">
                  <a:moveTo>
                    <a:pt x="0" y="213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87" name="Rectangle 695"/>
            <p:cNvSpPr>
              <a:spLocks noChangeArrowheads="1"/>
            </p:cNvSpPr>
            <p:nvPr/>
          </p:nvSpPr>
          <p:spPr bwMode="auto">
            <a:xfrm>
              <a:off x="2468" y="5200"/>
              <a:ext cx="160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S4.16.03.P2.4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8" name="Freeform 696"/>
            <p:cNvSpPr>
              <a:spLocks/>
            </p:cNvSpPr>
            <p:nvPr/>
          </p:nvSpPr>
          <p:spPr bwMode="auto">
            <a:xfrm>
              <a:off x="2466" y="5214"/>
              <a:ext cx="0" cy="194"/>
            </a:xfrm>
            <a:custGeom>
              <a:avLst/>
              <a:gdLst>
                <a:gd name="T0" fmla="*/ 194 h 194"/>
                <a:gd name="T1" fmla="*/ 0 h 194"/>
                <a:gd name="T2" fmla="*/ 0 h 19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94">
                  <a:moveTo>
                    <a:pt x="0" y="19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89" name="Rectangle 697"/>
            <p:cNvSpPr>
              <a:spLocks noChangeArrowheads="1"/>
            </p:cNvSpPr>
            <p:nvPr/>
          </p:nvSpPr>
          <p:spPr bwMode="auto">
            <a:xfrm>
              <a:off x="2468" y="5239"/>
              <a:ext cx="173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S4.16.03.P2.21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90" name="Freeform 698"/>
            <p:cNvSpPr>
              <a:spLocks/>
            </p:cNvSpPr>
            <p:nvPr/>
          </p:nvSpPr>
          <p:spPr bwMode="auto">
            <a:xfrm>
              <a:off x="2466" y="5253"/>
              <a:ext cx="0" cy="174"/>
            </a:xfrm>
            <a:custGeom>
              <a:avLst/>
              <a:gdLst>
                <a:gd name="T0" fmla="*/ 174 h 174"/>
                <a:gd name="T1" fmla="*/ 0 h 174"/>
                <a:gd name="T2" fmla="*/ 0 h 17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74">
                  <a:moveTo>
                    <a:pt x="0" y="17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91" name="Rectangle 699"/>
            <p:cNvSpPr>
              <a:spLocks noChangeArrowheads="1"/>
            </p:cNvSpPr>
            <p:nvPr/>
          </p:nvSpPr>
          <p:spPr bwMode="auto">
            <a:xfrm>
              <a:off x="2468" y="5278"/>
              <a:ext cx="149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S4.16.03.LID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92" name="Freeform 700"/>
            <p:cNvSpPr>
              <a:spLocks/>
            </p:cNvSpPr>
            <p:nvPr/>
          </p:nvSpPr>
          <p:spPr bwMode="auto">
            <a:xfrm>
              <a:off x="2466" y="5292"/>
              <a:ext cx="0" cy="155"/>
            </a:xfrm>
            <a:custGeom>
              <a:avLst/>
              <a:gdLst>
                <a:gd name="T0" fmla="*/ 155 h 155"/>
                <a:gd name="T1" fmla="*/ 0 h 155"/>
                <a:gd name="T2" fmla="*/ 0 h 15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55">
                  <a:moveTo>
                    <a:pt x="0" y="15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93" name="Rectangle 701"/>
            <p:cNvSpPr>
              <a:spLocks noChangeArrowheads="1"/>
            </p:cNvSpPr>
            <p:nvPr/>
          </p:nvSpPr>
          <p:spPr bwMode="auto">
            <a:xfrm>
              <a:off x="2468" y="5317"/>
              <a:ext cx="173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S4.16.03.P2.11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94" name="Freeform 702"/>
            <p:cNvSpPr>
              <a:spLocks/>
            </p:cNvSpPr>
            <p:nvPr/>
          </p:nvSpPr>
          <p:spPr bwMode="auto">
            <a:xfrm>
              <a:off x="2466" y="5331"/>
              <a:ext cx="0" cy="135"/>
            </a:xfrm>
            <a:custGeom>
              <a:avLst/>
              <a:gdLst>
                <a:gd name="T0" fmla="*/ 135 h 135"/>
                <a:gd name="T1" fmla="*/ 0 h 135"/>
                <a:gd name="T2" fmla="*/ 0 h 13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5">
                  <a:moveTo>
                    <a:pt x="0" y="13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95" name="Rectangle 703"/>
            <p:cNvSpPr>
              <a:spLocks noChangeArrowheads="1"/>
            </p:cNvSpPr>
            <p:nvPr/>
          </p:nvSpPr>
          <p:spPr bwMode="auto">
            <a:xfrm>
              <a:off x="2468" y="5356"/>
              <a:ext cx="173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S4.16.03.P2.12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96" name="Freeform 704"/>
            <p:cNvSpPr>
              <a:spLocks/>
            </p:cNvSpPr>
            <p:nvPr/>
          </p:nvSpPr>
          <p:spPr bwMode="auto">
            <a:xfrm>
              <a:off x="2466" y="5370"/>
              <a:ext cx="0" cy="116"/>
            </a:xfrm>
            <a:custGeom>
              <a:avLst/>
              <a:gdLst>
                <a:gd name="T0" fmla="*/ 116 h 116"/>
                <a:gd name="T1" fmla="*/ 0 h 116"/>
                <a:gd name="T2" fmla="*/ 0 h 11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16">
                  <a:moveTo>
                    <a:pt x="0" y="11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97" name="Rectangle 705"/>
            <p:cNvSpPr>
              <a:spLocks noChangeArrowheads="1"/>
            </p:cNvSpPr>
            <p:nvPr/>
          </p:nvSpPr>
          <p:spPr bwMode="auto">
            <a:xfrm>
              <a:off x="2468" y="5395"/>
              <a:ext cx="160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S4.16.03.P2.7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98" name="Freeform 706"/>
            <p:cNvSpPr>
              <a:spLocks/>
            </p:cNvSpPr>
            <p:nvPr/>
          </p:nvSpPr>
          <p:spPr bwMode="auto">
            <a:xfrm>
              <a:off x="2466" y="5409"/>
              <a:ext cx="0" cy="96"/>
            </a:xfrm>
            <a:custGeom>
              <a:avLst/>
              <a:gdLst>
                <a:gd name="T0" fmla="*/ 96 h 96"/>
                <a:gd name="T1" fmla="*/ 0 h 96"/>
                <a:gd name="T2" fmla="*/ 0 h 9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96">
                  <a:moveTo>
                    <a:pt x="0" y="9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99" name="Rectangle 707"/>
            <p:cNvSpPr>
              <a:spLocks noChangeArrowheads="1"/>
            </p:cNvSpPr>
            <p:nvPr/>
          </p:nvSpPr>
          <p:spPr bwMode="auto">
            <a:xfrm>
              <a:off x="2468" y="5434"/>
              <a:ext cx="160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S4.16.03.P2.9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00" name="Freeform 708"/>
            <p:cNvSpPr>
              <a:spLocks/>
            </p:cNvSpPr>
            <p:nvPr/>
          </p:nvSpPr>
          <p:spPr bwMode="auto">
            <a:xfrm>
              <a:off x="2466" y="5447"/>
              <a:ext cx="0" cy="78"/>
            </a:xfrm>
            <a:custGeom>
              <a:avLst/>
              <a:gdLst>
                <a:gd name="T0" fmla="*/ 78 h 78"/>
                <a:gd name="T1" fmla="*/ 0 h 78"/>
                <a:gd name="T2" fmla="*/ 0 h 7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78">
                  <a:moveTo>
                    <a:pt x="0" y="7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01" name="Rectangle 709"/>
            <p:cNvSpPr>
              <a:spLocks noChangeArrowheads="1"/>
            </p:cNvSpPr>
            <p:nvPr/>
          </p:nvSpPr>
          <p:spPr bwMode="auto">
            <a:xfrm>
              <a:off x="2468" y="5473"/>
              <a:ext cx="173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S4.16.03.P2.16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02" name="Freeform 710"/>
            <p:cNvSpPr>
              <a:spLocks/>
            </p:cNvSpPr>
            <p:nvPr/>
          </p:nvSpPr>
          <p:spPr bwMode="auto">
            <a:xfrm>
              <a:off x="2466" y="5486"/>
              <a:ext cx="0" cy="58"/>
            </a:xfrm>
            <a:custGeom>
              <a:avLst/>
              <a:gdLst>
                <a:gd name="T0" fmla="*/ 58 h 58"/>
                <a:gd name="T1" fmla="*/ 0 h 58"/>
                <a:gd name="T2" fmla="*/ 0 h 5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58">
                  <a:moveTo>
                    <a:pt x="0" y="5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03" name="Rectangle 711"/>
            <p:cNvSpPr>
              <a:spLocks noChangeArrowheads="1"/>
            </p:cNvSpPr>
            <p:nvPr/>
          </p:nvSpPr>
          <p:spPr bwMode="auto">
            <a:xfrm>
              <a:off x="2468" y="5512"/>
              <a:ext cx="160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S4.16.03.P2.6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04" name="Freeform 712"/>
            <p:cNvSpPr>
              <a:spLocks/>
            </p:cNvSpPr>
            <p:nvPr/>
          </p:nvSpPr>
          <p:spPr bwMode="auto">
            <a:xfrm>
              <a:off x="2466" y="5525"/>
              <a:ext cx="0" cy="38"/>
            </a:xfrm>
            <a:custGeom>
              <a:avLst/>
              <a:gdLst>
                <a:gd name="T0" fmla="*/ 38 h 38"/>
                <a:gd name="T1" fmla="*/ 0 h 38"/>
                <a:gd name="T2" fmla="*/ 0 h 3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8">
                  <a:moveTo>
                    <a:pt x="0" y="3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05" name="Rectangle 713"/>
            <p:cNvSpPr>
              <a:spLocks noChangeArrowheads="1"/>
            </p:cNvSpPr>
            <p:nvPr/>
          </p:nvSpPr>
          <p:spPr bwMode="auto">
            <a:xfrm>
              <a:off x="2468" y="5551"/>
              <a:ext cx="173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S4.16.03.P2.17</a:t>
              </a: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06" name="Freeform 714"/>
            <p:cNvSpPr>
              <a:spLocks/>
            </p:cNvSpPr>
            <p:nvPr/>
          </p:nvSpPr>
          <p:spPr bwMode="auto">
            <a:xfrm>
              <a:off x="2466" y="5564"/>
              <a:ext cx="0" cy="19"/>
            </a:xfrm>
            <a:custGeom>
              <a:avLst/>
              <a:gdLst>
                <a:gd name="T0" fmla="*/ 19 h 19"/>
                <a:gd name="T1" fmla="*/ 0 h 19"/>
                <a:gd name="T2" fmla="*/ 0 h 1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9">
                  <a:moveTo>
                    <a:pt x="0" y="19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07" name="Rectangle 715"/>
            <p:cNvSpPr>
              <a:spLocks noChangeArrowheads="1"/>
            </p:cNvSpPr>
            <p:nvPr/>
          </p:nvSpPr>
          <p:spPr bwMode="auto">
            <a:xfrm>
              <a:off x="2468" y="5590"/>
              <a:ext cx="356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3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Dickeya dianthicola </a:t>
              </a:r>
              <a:r>
                <a:rPr kumimoji="0" lang="fr-FR" sz="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NCPPB453T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08" name="Freeform 716"/>
            <p:cNvSpPr>
              <a:spLocks/>
            </p:cNvSpPr>
            <p:nvPr/>
          </p:nvSpPr>
          <p:spPr bwMode="auto">
            <a:xfrm>
              <a:off x="2466" y="5585"/>
              <a:ext cx="0" cy="18"/>
            </a:xfrm>
            <a:custGeom>
              <a:avLst/>
              <a:gdLst>
                <a:gd name="T0" fmla="*/ 0 h 18"/>
                <a:gd name="T1" fmla="*/ 18 h 18"/>
                <a:gd name="T2" fmla="*/ 18 h 1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8">
                  <a:moveTo>
                    <a:pt x="0" y="0"/>
                  </a:moveTo>
                  <a:lnTo>
                    <a:pt x="0" y="18"/>
                  </a:lnTo>
                  <a:lnTo>
                    <a:pt x="0" y="18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09" name="Line 717"/>
            <p:cNvSpPr>
              <a:spLocks noChangeShapeType="1"/>
            </p:cNvSpPr>
            <p:nvPr/>
          </p:nvSpPr>
          <p:spPr bwMode="auto">
            <a:xfrm>
              <a:off x="2466" y="5215"/>
              <a:ext cx="0" cy="388"/>
            </a:xfrm>
            <a:prstGeom prst="line">
              <a:avLst/>
            </a:pr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10" name="Freeform 718"/>
            <p:cNvSpPr>
              <a:spLocks/>
            </p:cNvSpPr>
            <p:nvPr/>
          </p:nvSpPr>
          <p:spPr bwMode="auto">
            <a:xfrm>
              <a:off x="1871" y="5000"/>
              <a:ext cx="595" cy="214"/>
            </a:xfrm>
            <a:custGeom>
              <a:avLst/>
              <a:gdLst>
                <a:gd name="T0" fmla="*/ 0 w 595"/>
                <a:gd name="T1" fmla="*/ 0 h 214"/>
                <a:gd name="T2" fmla="*/ 0 w 595"/>
                <a:gd name="T3" fmla="*/ 214 h 214"/>
                <a:gd name="T4" fmla="*/ 595 w 595"/>
                <a:gd name="T5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5" h="214">
                  <a:moveTo>
                    <a:pt x="0" y="0"/>
                  </a:moveTo>
                  <a:lnTo>
                    <a:pt x="0" y="214"/>
                  </a:lnTo>
                  <a:lnTo>
                    <a:pt x="595" y="214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11" name="Freeform 719"/>
            <p:cNvSpPr>
              <a:spLocks/>
            </p:cNvSpPr>
            <p:nvPr/>
          </p:nvSpPr>
          <p:spPr bwMode="auto">
            <a:xfrm>
              <a:off x="1801" y="4874"/>
              <a:ext cx="70" cy="126"/>
            </a:xfrm>
            <a:custGeom>
              <a:avLst/>
              <a:gdLst>
                <a:gd name="T0" fmla="*/ 0 w 70"/>
                <a:gd name="T1" fmla="*/ 0 h 126"/>
                <a:gd name="T2" fmla="*/ 0 w 70"/>
                <a:gd name="T3" fmla="*/ 126 h 126"/>
                <a:gd name="T4" fmla="*/ 70 w 70"/>
                <a:gd name="T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126">
                  <a:moveTo>
                    <a:pt x="0" y="0"/>
                  </a:moveTo>
                  <a:lnTo>
                    <a:pt x="0" y="126"/>
                  </a:lnTo>
                  <a:lnTo>
                    <a:pt x="70" y="126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12" name="Freeform 720"/>
            <p:cNvSpPr>
              <a:spLocks/>
            </p:cNvSpPr>
            <p:nvPr/>
          </p:nvSpPr>
          <p:spPr bwMode="auto">
            <a:xfrm>
              <a:off x="1750" y="4791"/>
              <a:ext cx="51" cy="82"/>
            </a:xfrm>
            <a:custGeom>
              <a:avLst/>
              <a:gdLst>
                <a:gd name="T0" fmla="*/ 0 w 51"/>
                <a:gd name="T1" fmla="*/ 0 h 82"/>
                <a:gd name="T2" fmla="*/ 0 w 51"/>
                <a:gd name="T3" fmla="*/ 82 h 82"/>
                <a:gd name="T4" fmla="*/ 51 w 51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" h="82">
                  <a:moveTo>
                    <a:pt x="0" y="0"/>
                  </a:moveTo>
                  <a:lnTo>
                    <a:pt x="0" y="82"/>
                  </a:lnTo>
                  <a:lnTo>
                    <a:pt x="51" y="82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13" name="Freeform 721"/>
            <p:cNvSpPr>
              <a:spLocks/>
            </p:cNvSpPr>
            <p:nvPr/>
          </p:nvSpPr>
          <p:spPr bwMode="auto">
            <a:xfrm>
              <a:off x="1344" y="4730"/>
              <a:ext cx="406" cy="60"/>
            </a:xfrm>
            <a:custGeom>
              <a:avLst/>
              <a:gdLst>
                <a:gd name="T0" fmla="*/ 0 w 406"/>
                <a:gd name="T1" fmla="*/ 0 h 60"/>
                <a:gd name="T2" fmla="*/ 0 w 406"/>
                <a:gd name="T3" fmla="*/ 60 h 60"/>
                <a:gd name="T4" fmla="*/ 406 w 406"/>
                <a:gd name="T5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6" h="60">
                  <a:moveTo>
                    <a:pt x="0" y="0"/>
                  </a:moveTo>
                  <a:lnTo>
                    <a:pt x="0" y="60"/>
                  </a:lnTo>
                  <a:lnTo>
                    <a:pt x="406" y="60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14" name="Freeform 722"/>
            <p:cNvSpPr>
              <a:spLocks/>
            </p:cNvSpPr>
            <p:nvPr/>
          </p:nvSpPr>
          <p:spPr bwMode="auto">
            <a:xfrm>
              <a:off x="1283" y="4666"/>
              <a:ext cx="61" cy="64"/>
            </a:xfrm>
            <a:custGeom>
              <a:avLst/>
              <a:gdLst>
                <a:gd name="T0" fmla="*/ 0 w 61"/>
                <a:gd name="T1" fmla="*/ 0 h 64"/>
                <a:gd name="T2" fmla="*/ 0 w 61"/>
                <a:gd name="T3" fmla="*/ 64 h 64"/>
                <a:gd name="T4" fmla="*/ 61 w 61"/>
                <a:gd name="T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64">
                  <a:moveTo>
                    <a:pt x="0" y="0"/>
                  </a:moveTo>
                  <a:lnTo>
                    <a:pt x="0" y="64"/>
                  </a:lnTo>
                  <a:lnTo>
                    <a:pt x="61" y="64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15" name="Freeform 723"/>
            <p:cNvSpPr>
              <a:spLocks/>
            </p:cNvSpPr>
            <p:nvPr/>
          </p:nvSpPr>
          <p:spPr bwMode="auto">
            <a:xfrm>
              <a:off x="1227" y="4590"/>
              <a:ext cx="56" cy="75"/>
            </a:xfrm>
            <a:custGeom>
              <a:avLst/>
              <a:gdLst>
                <a:gd name="T0" fmla="*/ 0 w 56"/>
                <a:gd name="T1" fmla="*/ 0 h 75"/>
                <a:gd name="T2" fmla="*/ 0 w 56"/>
                <a:gd name="T3" fmla="*/ 75 h 75"/>
                <a:gd name="T4" fmla="*/ 56 w 56"/>
                <a:gd name="T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75">
                  <a:moveTo>
                    <a:pt x="0" y="0"/>
                  </a:moveTo>
                  <a:lnTo>
                    <a:pt x="0" y="75"/>
                  </a:lnTo>
                  <a:lnTo>
                    <a:pt x="56" y="75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16" name="Freeform 724"/>
            <p:cNvSpPr>
              <a:spLocks/>
            </p:cNvSpPr>
            <p:nvPr/>
          </p:nvSpPr>
          <p:spPr bwMode="auto">
            <a:xfrm>
              <a:off x="1026" y="4411"/>
              <a:ext cx="201" cy="178"/>
            </a:xfrm>
            <a:custGeom>
              <a:avLst/>
              <a:gdLst>
                <a:gd name="T0" fmla="*/ 0 w 653"/>
                <a:gd name="T1" fmla="*/ 0 h 178"/>
                <a:gd name="T2" fmla="*/ 0 w 653"/>
                <a:gd name="T3" fmla="*/ 178 h 178"/>
                <a:gd name="T4" fmla="*/ 653 w 653"/>
                <a:gd name="T5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3" h="178">
                  <a:moveTo>
                    <a:pt x="0" y="0"/>
                  </a:moveTo>
                  <a:lnTo>
                    <a:pt x="0" y="178"/>
                  </a:lnTo>
                  <a:lnTo>
                    <a:pt x="653" y="178"/>
                  </a:lnTo>
                </a:path>
              </a:pathLst>
            </a:custGeom>
            <a:noFill/>
            <a:ln w="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17" name="Rectangle 725"/>
            <p:cNvSpPr>
              <a:spLocks noChangeArrowheads="1"/>
            </p:cNvSpPr>
            <p:nvPr/>
          </p:nvSpPr>
          <p:spPr bwMode="auto">
            <a:xfrm>
              <a:off x="2357" y="5219"/>
              <a:ext cx="144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100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18" name="Rectangle 726"/>
            <p:cNvSpPr>
              <a:spLocks noChangeArrowheads="1"/>
            </p:cNvSpPr>
            <p:nvPr/>
          </p:nvSpPr>
          <p:spPr bwMode="auto">
            <a:xfrm>
              <a:off x="1790" y="5005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33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19" name="Rectangle 727"/>
            <p:cNvSpPr>
              <a:spLocks noChangeArrowheads="1"/>
            </p:cNvSpPr>
            <p:nvPr/>
          </p:nvSpPr>
          <p:spPr bwMode="auto">
            <a:xfrm>
              <a:off x="1720" y="4878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42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0" name="Rectangle 728"/>
            <p:cNvSpPr>
              <a:spLocks noChangeArrowheads="1"/>
            </p:cNvSpPr>
            <p:nvPr/>
          </p:nvSpPr>
          <p:spPr bwMode="auto">
            <a:xfrm>
              <a:off x="1681" y="4544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75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1" name="Rectangle 729"/>
            <p:cNvSpPr>
              <a:spLocks noChangeArrowheads="1"/>
            </p:cNvSpPr>
            <p:nvPr/>
          </p:nvSpPr>
          <p:spPr bwMode="auto">
            <a:xfrm>
              <a:off x="1670" y="4796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95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2" name="Rectangle 730"/>
            <p:cNvSpPr>
              <a:spLocks noChangeArrowheads="1"/>
            </p:cNvSpPr>
            <p:nvPr/>
          </p:nvSpPr>
          <p:spPr bwMode="auto">
            <a:xfrm>
              <a:off x="1441" y="4574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74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3" name="Rectangle 731"/>
            <p:cNvSpPr>
              <a:spLocks noChangeArrowheads="1"/>
            </p:cNvSpPr>
            <p:nvPr/>
          </p:nvSpPr>
          <p:spPr bwMode="auto">
            <a:xfrm>
              <a:off x="1264" y="4735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25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4" name="Rectangle 732"/>
            <p:cNvSpPr>
              <a:spLocks noChangeArrowheads="1"/>
            </p:cNvSpPr>
            <p:nvPr/>
          </p:nvSpPr>
          <p:spPr bwMode="auto">
            <a:xfrm>
              <a:off x="1202" y="4670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33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5" name="Rectangle 733"/>
            <p:cNvSpPr>
              <a:spLocks noChangeArrowheads="1"/>
            </p:cNvSpPr>
            <p:nvPr/>
          </p:nvSpPr>
          <p:spPr bwMode="auto">
            <a:xfrm>
              <a:off x="1615" y="4460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87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6" name="Rectangle 734"/>
            <p:cNvSpPr>
              <a:spLocks noChangeArrowheads="1"/>
            </p:cNvSpPr>
            <p:nvPr/>
          </p:nvSpPr>
          <p:spPr bwMode="auto">
            <a:xfrm>
              <a:off x="2079" y="4304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97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7" name="Rectangle 735"/>
            <p:cNvSpPr>
              <a:spLocks noChangeArrowheads="1"/>
            </p:cNvSpPr>
            <p:nvPr/>
          </p:nvSpPr>
          <p:spPr bwMode="auto">
            <a:xfrm>
              <a:off x="1886" y="4194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97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8" name="Rectangle 736"/>
            <p:cNvSpPr>
              <a:spLocks noChangeArrowheads="1"/>
            </p:cNvSpPr>
            <p:nvPr/>
          </p:nvSpPr>
          <p:spPr bwMode="auto">
            <a:xfrm>
              <a:off x="1586" y="4382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45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9" name="Rectangle 737"/>
            <p:cNvSpPr>
              <a:spLocks noChangeArrowheads="1"/>
            </p:cNvSpPr>
            <p:nvPr/>
          </p:nvSpPr>
          <p:spPr bwMode="auto">
            <a:xfrm>
              <a:off x="1350" y="4204"/>
              <a:ext cx="144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100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0" name="Rectangle 738"/>
            <p:cNvSpPr>
              <a:spLocks noChangeArrowheads="1"/>
            </p:cNvSpPr>
            <p:nvPr/>
          </p:nvSpPr>
          <p:spPr bwMode="auto">
            <a:xfrm>
              <a:off x="1457" y="3981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25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1" name="Rectangle 739"/>
            <p:cNvSpPr>
              <a:spLocks noChangeArrowheads="1"/>
            </p:cNvSpPr>
            <p:nvPr/>
          </p:nvSpPr>
          <p:spPr bwMode="auto">
            <a:xfrm>
              <a:off x="2126" y="3798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88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2" name="Rectangle 740"/>
            <p:cNvSpPr>
              <a:spLocks noChangeArrowheads="1"/>
            </p:cNvSpPr>
            <p:nvPr/>
          </p:nvSpPr>
          <p:spPr bwMode="auto">
            <a:xfrm>
              <a:off x="2086" y="3339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60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3" name="Rectangle 741"/>
            <p:cNvSpPr>
              <a:spLocks noChangeArrowheads="1"/>
            </p:cNvSpPr>
            <p:nvPr/>
          </p:nvSpPr>
          <p:spPr bwMode="auto">
            <a:xfrm>
              <a:off x="2083" y="3533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55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4" name="Rectangle 742"/>
            <p:cNvSpPr>
              <a:spLocks noChangeArrowheads="1"/>
            </p:cNvSpPr>
            <p:nvPr/>
          </p:nvSpPr>
          <p:spPr bwMode="auto">
            <a:xfrm>
              <a:off x="2037" y="3382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87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5" name="Rectangle 743"/>
            <p:cNvSpPr>
              <a:spLocks noChangeArrowheads="1"/>
            </p:cNvSpPr>
            <p:nvPr/>
          </p:nvSpPr>
          <p:spPr bwMode="auto">
            <a:xfrm>
              <a:off x="1606" y="4265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25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6" name="Rectangle 744"/>
            <p:cNvSpPr>
              <a:spLocks noChangeArrowheads="1"/>
            </p:cNvSpPr>
            <p:nvPr/>
          </p:nvSpPr>
          <p:spPr bwMode="auto">
            <a:xfrm>
              <a:off x="1586" y="3612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48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7" name="Rectangle 745"/>
            <p:cNvSpPr>
              <a:spLocks noChangeArrowheads="1"/>
            </p:cNvSpPr>
            <p:nvPr/>
          </p:nvSpPr>
          <p:spPr bwMode="auto">
            <a:xfrm>
              <a:off x="1890" y="3286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63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8" name="Rectangle 746"/>
            <p:cNvSpPr>
              <a:spLocks noChangeArrowheads="1"/>
            </p:cNvSpPr>
            <p:nvPr/>
          </p:nvSpPr>
          <p:spPr bwMode="auto">
            <a:xfrm>
              <a:off x="2043" y="2954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54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9" name="Rectangle 747"/>
            <p:cNvSpPr>
              <a:spLocks noChangeArrowheads="1"/>
            </p:cNvSpPr>
            <p:nvPr/>
          </p:nvSpPr>
          <p:spPr bwMode="auto">
            <a:xfrm>
              <a:off x="2041" y="2734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63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0" name="Rectangle 748"/>
            <p:cNvSpPr>
              <a:spLocks noChangeArrowheads="1"/>
            </p:cNvSpPr>
            <p:nvPr/>
          </p:nvSpPr>
          <p:spPr bwMode="auto">
            <a:xfrm>
              <a:off x="2058" y="3091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25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1" name="Rectangle 749"/>
            <p:cNvSpPr>
              <a:spLocks noChangeArrowheads="1"/>
            </p:cNvSpPr>
            <p:nvPr/>
          </p:nvSpPr>
          <p:spPr bwMode="auto">
            <a:xfrm>
              <a:off x="2047" y="3064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24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2" name="Rectangle 750"/>
            <p:cNvSpPr>
              <a:spLocks noChangeArrowheads="1"/>
            </p:cNvSpPr>
            <p:nvPr/>
          </p:nvSpPr>
          <p:spPr bwMode="auto">
            <a:xfrm>
              <a:off x="2027" y="3018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28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3" name="Rectangle 751"/>
            <p:cNvSpPr>
              <a:spLocks noChangeArrowheads="1"/>
            </p:cNvSpPr>
            <p:nvPr/>
          </p:nvSpPr>
          <p:spPr bwMode="auto">
            <a:xfrm>
              <a:off x="1984" y="2780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68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4" name="Rectangle 752"/>
            <p:cNvSpPr>
              <a:spLocks noChangeArrowheads="1"/>
            </p:cNvSpPr>
            <p:nvPr/>
          </p:nvSpPr>
          <p:spPr bwMode="auto">
            <a:xfrm>
              <a:off x="2009" y="2970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17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5" name="Rectangle 753"/>
            <p:cNvSpPr>
              <a:spLocks noChangeArrowheads="1"/>
            </p:cNvSpPr>
            <p:nvPr/>
          </p:nvSpPr>
          <p:spPr bwMode="auto">
            <a:xfrm>
              <a:off x="1993" y="2925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69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6" name="Rectangle 754"/>
            <p:cNvSpPr>
              <a:spLocks noChangeArrowheads="1"/>
            </p:cNvSpPr>
            <p:nvPr/>
          </p:nvSpPr>
          <p:spPr bwMode="auto">
            <a:xfrm>
              <a:off x="1785" y="2994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73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7" name="Rectangle 755"/>
            <p:cNvSpPr>
              <a:spLocks noChangeArrowheads="1"/>
            </p:cNvSpPr>
            <p:nvPr/>
          </p:nvSpPr>
          <p:spPr bwMode="auto">
            <a:xfrm>
              <a:off x="1948" y="2860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64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8" name="Rectangle 756"/>
            <p:cNvSpPr>
              <a:spLocks noChangeArrowheads="1"/>
            </p:cNvSpPr>
            <p:nvPr/>
          </p:nvSpPr>
          <p:spPr bwMode="auto">
            <a:xfrm>
              <a:off x="1825" y="2723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41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9" name="Rectangle 757"/>
            <p:cNvSpPr>
              <a:spLocks noChangeArrowheads="1"/>
            </p:cNvSpPr>
            <p:nvPr/>
          </p:nvSpPr>
          <p:spPr bwMode="auto">
            <a:xfrm>
              <a:off x="2053" y="2090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80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50" name="Rectangle 758"/>
            <p:cNvSpPr>
              <a:spLocks noChangeArrowheads="1"/>
            </p:cNvSpPr>
            <p:nvPr/>
          </p:nvSpPr>
          <p:spPr bwMode="auto">
            <a:xfrm>
              <a:off x="1876" y="2320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30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51" name="Rectangle 759"/>
            <p:cNvSpPr>
              <a:spLocks noChangeArrowheads="1"/>
            </p:cNvSpPr>
            <p:nvPr/>
          </p:nvSpPr>
          <p:spPr bwMode="auto">
            <a:xfrm>
              <a:off x="2059" y="2435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59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52" name="Rectangle 760"/>
            <p:cNvSpPr>
              <a:spLocks noChangeArrowheads="1"/>
            </p:cNvSpPr>
            <p:nvPr/>
          </p:nvSpPr>
          <p:spPr bwMode="auto">
            <a:xfrm>
              <a:off x="2013" y="2280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51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53" name="Rectangle 761"/>
            <p:cNvSpPr>
              <a:spLocks noChangeArrowheads="1"/>
            </p:cNvSpPr>
            <p:nvPr/>
          </p:nvSpPr>
          <p:spPr bwMode="auto">
            <a:xfrm>
              <a:off x="1977" y="2172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39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54" name="Rectangle 762"/>
            <p:cNvSpPr>
              <a:spLocks noChangeArrowheads="1"/>
            </p:cNvSpPr>
            <p:nvPr/>
          </p:nvSpPr>
          <p:spPr bwMode="auto">
            <a:xfrm>
              <a:off x="1951" y="1814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70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55" name="Rectangle 763"/>
            <p:cNvSpPr>
              <a:spLocks noChangeArrowheads="1"/>
            </p:cNvSpPr>
            <p:nvPr/>
          </p:nvSpPr>
          <p:spPr bwMode="auto">
            <a:xfrm>
              <a:off x="1980" y="1491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39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56" name="Rectangle 764"/>
            <p:cNvSpPr>
              <a:spLocks noChangeArrowheads="1"/>
            </p:cNvSpPr>
            <p:nvPr/>
          </p:nvSpPr>
          <p:spPr bwMode="auto">
            <a:xfrm>
              <a:off x="1994" y="982"/>
              <a:ext cx="106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cs typeface="Arial" pitchFamily="34" charset="0"/>
                </a:rPr>
                <a:t>61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57" name="Line 765"/>
            <p:cNvSpPr>
              <a:spLocks noChangeShapeType="1"/>
            </p:cNvSpPr>
            <p:nvPr/>
          </p:nvSpPr>
          <p:spPr bwMode="auto">
            <a:xfrm>
              <a:off x="1331" y="5658"/>
              <a:ext cx="375" cy="0"/>
            </a:xfrm>
            <a:prstGeom prst="line">
              <a:avLst/>
            </a:prstGeom>
            <a:noFill/>
            <a:ln w="5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58" name="Line 766"/>
            <p:cNvSpPr>
              <a:spLocks noChangeShapeType="1"/>
            </p:cNvSpPr>
            <p:nvPr/>
          </p:nvSpPr>
          <p:spPr bwMode="auto">
            <a:xfrm>
              <a:off x="1331" y="5651"/>
              <a:ext cx="0" cy="13"/>
            </a:xfrm>
            <a:prstGeom prst="line">
              <a:avLst/>
            </a:prstGeom>
            <a:noFill/>
            <a:ln w="5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59" name="Line 767"/>
            <p:cNvSpPr>
              <a:spLocks noChangeShapeType="1"/>
            </p:cNvSpPr>
            <p:nvPr/>
          </p:nvSpPr>
          <p:spPr bwMode="auto">
            <a:xfrm>
              <a:off x="1706" y="5651"/>
              <a:ext cx="0" cy="13"/>
            </a:xfrm>
            <a:prstGeom prst="line">
              <a:avLst/>
            </a:prstGeom>
            <a:noFill/>
            <a:ln w="5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60" name="Rectangle 768"/>
            <p:cNvSpPr>
              <a:spLocks noChangeArrowheads="1"/>
            </p:cNvSpPr>
            <p:nvPr/>
          </p:nvSpPr>
          <p:spPr bwMode="auto">
            <a:xfrm>
              <a:off x="1440" y="5662"/>
              <a:ext cx="8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  <a:cs typeface="Arial" pitchFamily="34" charset="0"/>
                </a:rPr>
                <a:t>0.0100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762" name="Connecteur droit 1761"/>
          <p:cNvCxnSpPr/>
          <p:nvPr/>
        </p:nvCxnSpPr>
        <p:spPr>
          <a:xfrm>
            <a:off x="1758952" y="6669088"/>
            <a:ext cx="58738" cy="7143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1" name="Connecteur droit 770"/>
          <p:cNvCxnSpPr/>
          <p:nvPr/>
        </p:nvCxnSpPr>
        <p:spPr>
          <a:xfrm>
            <a:off x="1743447" y="6676230"/>
            <a:ext cx="58738" cy="7143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2" name="Connecteur droit 771"/>
          <p:cNvCxnSpPr/>
          <p:nvPr/>
        </p:nvCxnSpPr>
        <p:spPr>
          <a:xfrm>
            <a:off x="1758528" y="7250114"/>
            <a:ext cx="58738" cy="7143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3" name="Connecteur droit 772"/>
          <p:cNvCxnSpPr/>
          <p:nvPr/>
        </p:nvCxnSpPr>
        <p:spPr>
          <a:xfrm>
            <a:off x="1743447" y="7256463"/>
            <a:ext cx="58738" cy="75161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64326" y="238591"/>
            <a:ext cx="28051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" marR="36195">
              <a:spcAft>
                <a:spcPts val="0"/>
              </a:spcAft>
            </a:pPr>
            <a:r>
              <a:rPr lang="en-US" sz="1000" b="1" dirty="0" smtClean="0">
                <a:latin typeface="Calibri" panose="020F0502020204030204" pitchFamily="34" charset="0"/>
                <a:ea typeface="DejaVu Sans"/>
                <a:cs typeface="Arial" panose="020B0604020202020204" pitchFamily="34" charset="0"/>
              </a:rPr>
              <a:t>Fig S1. Phylogenetic </a:t>
            </a:r>
            <a:r>
              <a:rPr lang="en-US" sz="1000" b="1" dirty="0">
                <a:latin typeface="Calibri" panose="020F0502020204030204" pitchFamily="34" charset="0"/>
                <a:ea typeface="DejaVu Sans"/>
                <a:cs typeface="Arial" panose="020B0604020202020204" pitchFamily="34" charset="0"/>
              </a:rPr>
              <a:t>analysis of the </a:t>
            </a:r>
            <a:r>
              <a:rPr lang="en-US" sz="1000" b="1" i="1" dirty="0" err="1">
                <a:latin typeface="Calibri" panose="020F0502020204030204" pitchFamily="34" charset="0"/>
                <a:ea typeface="DejaVu Sans"/>
                <a:cs typeface="Arial" panose="020B0604020202020204" pitchFamily="34" charset="0"/>
              </a:rPr>
              <a:t>gapA</a:t>
            </a:r>
            <a:r>
              <a:rPr lang="en-US" sz="1000" b="1" dirty="0">
                <a:latin typeface="Calibri" panose="020F0502020204030204" pitchFamily="34" charset="0"/>
                <a:ea typeface="DejaVu Sans"/>
                <a:cs typeface="Arial" panose="020B0604020202020204" pitchFamily="34" charset="0"/>
              </a:rPr>
              <a:t> barcode.</a:t>
            </a:r>
            <a:r>
              <a:rPr lang="en-US" sz="1000" dirty="0">
                <a:latin typeface="Calibri" panose="020F0502020204030204" pitchFamily="34" charset="0"/>
                <a:ea typeface="DejaVu Sans"/>
                <a:cs typeface="Arial" panose="020B0604020202020204" pitchFamily="34" charset="0"/>
              </a:rPr>
              <a:t> </a:t>
            </a:r>
            <a:endParaRPr lang="fr-FR" sz="1000" dirty="0">
              <a:latin typeface="Calibri" panose="020F0502020204030204" pitchFamily="34" charset="0"/>
              <a:ea typeface="DejaVu Sans"/>
              <a:cs typeface="Arial" panose="020B0604020202020204" pitchFamily="34" charset="0"/>
            </a:endParaRPr>
          </a:p>
          <a:p>
            <a:pPr marL="36195" marR="36195">
              <a:spcAft>
                <a:spcPts val="0"/>
              </a:spcAft>
            </a:pPr>
            <a:r>
              <a:rPr lang="en-US" sz="1000" dirty="0">
                <a:latin typeface="Calibri" panose="020F0502020204030204" pitchFamily="34" charset="0"/>
                <a:ea typeface="DejaVu Sans"/>
                <a:cs typeface="Arial" panose="020B0604020202020204" pitchFamily="34" charset="0"/>
              </a:rPr>
              <a:t>This figure shows a relation tree of </a:t>
            </a:r>
            <a:r>
              <a:rPr lang="en-US" sz="1000" i="1" dirty="0" err="1">
                <a:latin typeface="Calibri" panose="020F0502020204030204" pitchFamily="34" charset="0"/>
                <a:ea typeface="DejaVu Sans"/>
                <a:cs typeface="Arial" panose="020B0604020202020204" pitchFamily="34" charset="0"/>
              </a:rPr>
              <a:t>gapA</a:t>
            </a:r>
            <a:r>
              <a:rPr lang="en-US" sz="1000" dirty="0">
                <a:latin typeface="Calibri" panose="020F0502020204030204" pitchFamily="34" charset="0"/>
                <a:ea typeface="DejaVu Sans"/>
                <a:cs typeface="Arial" panose="020B0604020202020204" pitchFamily="34" charset="0"/>
              </a:rPr>
              <a:t> barcode of Moroccan populations and other </a:t>
            </a:r>
            <a:r>
              <a:rPr lang="en-US" sz="1000" i="1" dirty="0" err="1">
                <a:latin typeface="Calibri" panose="020F0502020204030204" pitchFamily="34" charset="0"/>
                <a:ea typeface="DejaVu Sans"/>
                <a:cs typeface="Arial" panose="020B0604020202020204" pitchFamily="34" charset="0"/>
              </a:rPr>
              <a:t>Pectobacterium</a:t>
            </a:r>
            <a:r>
              <a:rPr lang="en-US" sz="1000" dirty="0">
                <a:latin typeface="Calibri" panose="020F0502020204030204" pitchFamily="34" charset="0"/>
                <a:ea typeface="DejaVu Sans"/>
                <a:cs typeface="Arial" panose="020B0604020202020204" pitchFamily="34" charset="0"/>
              </a:rPr>
              <a:t> and </a:t>
            </a:r>
            <a:r>
              <a:rPr lang="en-US" sz="1000" i="1" dirty="0" err="1">
                <a:latin typeface="Calibri" panose="020F0502020204030204" pitchFamily="34" charset="0"/>
                <a:ea typeface="DejaVu Sans"/>
                <a:cs typeface="Arial" panose="020B0604020202020204" pitchFamily="34" charset="0"/>
              </a:rPr>
              <a:t>Dickeya</a:t>
            </a:r>
            <a:r>
              <a:rPr lang="en-US" sz="1000" dirty="0">
                <a:latin typeface="Calibri" panose="020F0502020204030204" pitchFamily="34" charset="0"/>
                <a:ea typeface="DejaVu Sans"/>
                <a:cs typeface="Arial" panose="020B0604020202020204" pitchFamily="34" charset="0"/>
              </a:rPr>
              <a:t> strains (sequences were collected from NCBI database). The alignment was generated using </a:t>
            </a:r>
            <a:r>
              <a:rPr lang="en-US" sz="1000" dirty="0" err="1">
                <a:latin typeface="Calibri" panose="020F0502020204030204" pitchFamily="34" charset="0"/>
                <a:ea typeface="DejaVu Sans"/>
                <a:cs typeface="Arial" panose="020B0604020202020204" pitchFamily="34" charset="0"/>
              </a:rPr>
              <a:t>ClustalW</a:t>
            </a:r>
            <a:r>
              <a:rPr lang="en-US" sz="1000" dirty="0">
                <a:latin typeface="Calibri" panose="020F0502020204030204" pitchFamily="34" charset="0"/>
                <a:ea typeface="DejaVu Sans"/>
                <a:cs typeface="Arial" panose="020B0604020202020204" pitchFamily="34" charset="0"/>
              </a:rPr>
              <a:t>; the evolutionary history was inferred using the Neighbor-Joining method and the evolutionary distances were computed using the Maximum Composite Likelihood method. Phylogenetic analyses were conducted using MEGA7 software.</a:t>
            </a:r>
            <a:endParaRPr lang="fr-FR" sz="1000" dirty="0">
              <a:effectLst/>
              <a:latin typeface="Calibri" panose="020F0502020204030204" pitchFamily="34" charset="0"/>
              <a:ea typeface="DejaVu Sans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2682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453</Words>
  <Application>Microsoft Office PowerPoint</Application>
  <PresentationFormat>Affichage à l'écran (4:3)</PresentationFormat>
  <Paragraphs>187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DejaVu Sans</vt:lpstr>
      <vt:lpstr>MS Sans Serif</vt:lpstr>
      <vt:lpstr>Tahoma</vt:lpstr>
      <vt:lpstr>Thème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oulghazi1</dc:creator>
  <cp:lastModifiedBy>Denis FAURE</cp:lastModifiedBy>
  <cp:revision>8</cp:revision>
  <dcterms:created xsi:type="dcterms:W3CDTF">2019-12-13T00:24:18Z</dcterms:created>
  <dcterms:modified xsi:type="dcterms:W3CDTF">2019-12-16T22:07:02Z</dcterms:modified>
</cp:coreProperties>
</file>